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7"/>
  </p:notesMasterIdLst>
  <p:sldIdLst>
    <p:sldId id="273" r:id="rId3"/>
    <p:sldId id="321" r:id="rId4"/>
    <p:sldId id="316" r:id="rId5"/>
    <p:sldId id="290" r:id="rId6"/>
    <p:sldId id="317" r:id="rId7"/>
    <p:sldId id="292" r:id="rId8"/>
    <p:sldId id="295" r:id="rId9"/>
    <p:sldId id="318" r:id="rId10"/>
    <p:sldId id="296" r:id="rId11"/>
    <p:sldId id="297" r:id="rId12"/>
    <p:sldId id="298" r:id="rId13"/>
    <p:sldId id="300" r:id="rId14"/>
    <p:sldId id="299" r:id="rId15"/>
    <p:sldId id="301" r:id="rId16"/>
    <p:sldId id="302" r:id="rId17"/>
    <p:sldId id="304" r:id="rId18"/>
    <p:sldId id="319" r:id="rId19"/>
    <p:sldId id="303" r:id="rId20"/>
    <p:sldId id="305" r:id="rId21"/>
    <p:sldId id="306" r:id="rId22"/>
    <p:sldId id="308" r:id="rId23"/>
    <p:sldId id="309" r:id="rId24"/>
    <p:sldId id="310" r:id="rId25"/>
    <p:sldId id="311" r:id="rId26"/>
    <p:sldId id="312" r:id="rId27"/>
    <p:sldId id="313" r:id="rId28"/>
    <p:sldId id="324" r:id="rId29"/>
    <p:sldId id="314" r:id="rId30"/>
    <p:sldId id="322" r:id="rId31"/>
    <p:sldId id="323" r:id="rId32"/>
    <p:sldId id="325" r:id="rId33"/>
    <p:sldId id="320" r:id="rId34"/>
    <p:sldId id="327" r:id="rId35"/>
    <p:sldId id="271"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6E6E6E"/>
    <a:srgbClr val="C00000"/>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3" autoAdjust="0"/>
    <p:restoredTop sz="80118" autoAdjust="0"/>
  </p:normalViewPr>
  <p:slideViewPr>
    <p:cSldViewPr showGuides="1">
      <p:cViewPr varScale="1">
        <p:scale>
          <a:sx n="91" d="100"/>
          <a:sy n="91" d="100"/>
        </p:scale>
        <p:origin x="2472"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ED925C-9C99-4F9A-A10E-416ED1AFD78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B7B211D3-6F1B-4348-997B-D69EB5FEB0EC}">
      <dgm:prSet phldrT="[文本]"/>
      <dgm:spPr/>
      <dgm:t>
        <a:bodyPr/>
        <a:lstStyle/>
        <a:p>
          <a:r>
            <a:rPr lang="zh-CN" altLang="zh-CN" dirty="0"/>
            <a:t>熟悉</a:t>
          </a:r>
          <a:r>
            <a:rPr lang="en-US" altLang="zh-CN" dirty="0"/>
            <a:t> </a:t>
          </a:r>
          <a:r>
            <a:rPr lang="en-US" altLang="zh-CN" dirty="0" err="1"/>
            <a:t>Vsphere</a:t>
          </a:r>
          <a:r>
            <a:rPr lang="en-US" altLang="zh-CN" dirty="0"/>
            <a:t> SDK</a:t>
          </a:r>
          <a:r>
            <a:rPr lang="zh-CN" altLang="en-US" dirty="0"/>
            <a:t>，</a:t>
          </a:r>
          <a:r>
            <a:rPr lang="zh-CN" dirty="0"/>
            <a:t>能够基于</a:t>
          </a:r>
          <a:r>
            <a:rPr lang="en-US" dirty="0"/>
            <a:t>SDK</a:t>
          </a:r>
          <a:r>
            <a:rPr lang="zh-CN" dirty="0"/>
            <a:t>进行云平台二次开发和功能拓展</a:t>
          </a:r>
          <a:r>
            <a:rPr lang="en-US" altLang="zh-CN" dirty="0"/>
            <a:t>,</a:t>
          </a:r>
          <a:r>
            <a:rPr lang="zh-CN" altLang="en-US" dirty="0"/>
            <a:t>参与过浪潮云平台的研发和测试工作。</a:t>
          </a:r>
        </a:p>
      </dgm:t>
    </dgm:pt>
    <dgm:pt modelId="{F6F4D8DF-397F-467D-8B1E-2B0751E2FC66}" type="parTrans" cxnId="{AD7BF5FC-95C5-47BC-BD02-492B6805A810}">
      <dgm:prSet/>
      <dgm:spPr/>
      <dgm:t>
        <a:bodyPr/>
        <a:lstStyle/>
        <a:p>
          <a:endParaRPr lang="zh-CN" altLang="en-US"/>
        </a:p>
      </dgm:t>
    </dgm:pt>
    <dgm:pt modelId="{D53D270C-DFAA-424E-A489-1EB4E3D88CAB}" type="sibTrans" cxnId="{AD7BF5FC-95C5-47BC-BD02-492B6805A810}">
      <dgm:prSet/>
      <dgm:spPr/>
      <dgm:t>
        <a:bodyPr/>
        <a:lstStyle/>
        <a:p>
          <a:endParaRPr lang="zh-CN" altLang="en-US"/>
        </a:p>
      </dgm:t>
    </dgm:pt>
    <dgm:pt modelId="{1BBE587F-1FEE-4E7C-B6E4-AF7BFB4E1031}">
      <dgm:prSet phldrT="[文本]"/>
      <dgm:spPr/>
      <dgm:t>
        <a:bodyPr/>
        <a:lstStyle/>
        <a:p>
          <a:r>
            <a:rPr lang="zh-CN" dirty="0"/>
            <a:t>熟悉</a:t>
          </a:r>
          <a:r>
            <a:rPr lang="en-US" dirty="0"/>
            <a:t>AWVS</a:t>
          </a:r>
          <a:r>
            <a:rPr lang="zh-CN" dirty="0"/>
            <a:t>、</a:t>
          </a:r>
          <a:r>
            <a:rPr lang="en-US" dirty="0" err="1"/>
            <a:t>Burpsuite</a:t>
          </a:r>
          <a:r>
            <a:rPr lang="zh-CN" altLang="en-US" dirty="0"/>
            <a:t>等</a:t>
          </a:r>
          <a:r>
            <a:rPr lang="zh-CN" dirty="0"/>
            <a:t>各种漏扫软件和</a:t>
          </a:r>
          <a:r>
            <a:rPr lang="en-US" dirty="0" err="1"/>
            <a:t>sqlmap</a:t>
          </a:r>
          <a:r>
            <a:rPr lang="zh-CN" dirty="0"/>
            <a:t>、菜刀、御剑等漏洞挖掘利用工具，熟悉各种网络木马；各类安全漏洞</a:t>
          </a:r>
          <a:r>
            <a:rPr lang="zh-CN" altLang="en-US" dirty="0"/>
            <a:t>的</a:t>
          </a:r>
          <a:r>
            <a:rPr lang="zh-CN" dirty="0"/>
            <a:t>原理和利用，有丰富的安全</a:t>
          </a:r>
          <a:r>
            <a:rPr lang="zh-CN" altLang="en-US" dirty="0"/>
            <a:t>事件</a:t>
          </a:r>
          <a:r>
            <a:rPr lang="zh-CN" dirty="0"/>
            <a:t>应急处理经验</a:t>
          </a:r>
          <a:endParaRPr lang="zh-CN" altLang="en-US" dirty="0"/>
        </a:p>
      </dgm:t>
    </dgm:pt>
    <dgm:pt modelId="{67ACFA13-F0AD-47B8-8EBA-AEDB526963B1}" type="parTrans" cxnId="{CD2194A7-DD99-426D-90B0-E4A895D035BB}">
      <dgm:prSet/>
      <dgm:spPr/>
      <dgm:t>
        <a:bodyPr/>
        <a:lstStyle/>
        <a:p>
          <a:endParaRPr lang="zh-CN" altLang="en-US"/>
        </a:p>
      </dgm:t>
    </dgm:pt>
    <dgm:pt modelId="{E96B8F70-F4B5-4839-9825-C082912A50C9}" type="sibTrans" cxnId="{CD2194A7-DD99-426D-90B0-E4A895D035BB}">
      <dgm:prSet/>
      <dgm:spPr/>
      <dgm:t>
        <a:bodyPr/>
        <a:lstStyle/>
        <a:p>
          <a:endParaRPr lang="zh-CN" altLang="en-US"/>
        </a:p>
      </dgm:t>
    </dgm:pt>
    <dgm:pt modelId="{623E4251-ADDD-44CA-A711-95334FC6164B}">
      <dgm:prSet phldrT="[文本]"/>
      <dgm:spPr/>
      <dgm:t>
        <a:bodyPr/>
        <a:lstStyle/>
        <a:p>
          <a:r>
            <a:rPr lang="zh-CN" altLang="en-US" dirty="0">
              <a:latin typeface="Times New Roman" pitchFamily="18" charset="0"/>
              <a:cs typeface="Times New Roman" pitchFamily="18" charset="0"/>
            </a:rPr>
            <a:t>熟悉</a:t>
          </a:r>
          <a:r>
            <a:rPr lang="en-US" altLang="zh-CN" dirty="0">
              <a:latin typeface="Times New Roman" pitchFamily="18" charset="0"/>
              <a:cs typeface="Times New Roman" pitchFamily="18" charset="0"/>
            </a:rPr>
            <a:t>IPS</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IDS</a:t>
          </a:r>
          <a:r>
            <a:rPr lang="zh-CN" altLang="en-US" dirty="0">
              <a:latin typeface="Times New Roman" pitchFamily="18" charset="0"/>
              <a:cs typeface="Times New Roman" pitchFamily="18" charset="0"/>
            </a:rPr>
            <a:t>、</a:t>
          </a:r>
          <a:r>
            <a:rPr lang="en-US" altLang="zh-CN" dirty="0" err="1">
              <a:latin typeface="Times New Roman" pitchFamily="18" charset="0"/>
              <a:cs typeface="Times New Roman" pitchFamily="18" charset="0"/>
            </a:rPr>
            <a:t>waf</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FW</a:t>
          </a:r>
          <a:r>
            <a:rPr lang="zh-CN" altLang="en-US" dirty="0">
              <a:latin typeface="Times New Roman" pitchFamily="18" charset="0"/>
              <a:cs typeface="Times New Roman" pitchFamily="18" charset="0"/>
            </a:rPr>
            <a:t>各种网络和安全设备配置，有信息安全防御建设及信息安全等级保护建设相关经验</a:t>
          </a:r>
          <a:endParaRPr lang="zh-CN" altLang="en-US" dirty="0"/>
        </a:p>
      </dgm:t>
    </dgm:pt>
    <dgm:pt modelId="{F94342E4-6502-45A5-A67D-8FD59D2F7326}" type="parTrans" cxnId="{68470793-C56C-4BFC-B30F-9B135B54F461}">
      <dgm:prSet/>
      <dgm:spPr/>
      <dgm:t>
        <a:bodyPr/>
        <a:lstStyle/>
        <a:p>
          <a:endParaRPr lang="zh-CN" altLang="en-US"/>
        </a:p>
      </dgm:t>
    </dgm:pt>
    <dgm:pt modelId="{C14F794B-7F84-4C81-8444-71511FD0305E}" type="sibTrans" cxnId="{68470793-C56C-4BFC-B30F-9B135B54F461}">
      <dgm:prSet/>
      <dgm:spPr/>
      <dgm:t>
        <a:bodyPr/>
        <a:lstStyle/>
        <a:p>
          <a:endParaRPr lang="zh-CN" altLang="en-US"/>
        </a:p>
      </dgm:t>
    </dgm:pt>
    <dgm:pt modelId="{2C48D9B2-27E4-42E6-A069-769E7D2145EE}">
      <dgm:prSet phldrT="[文本]"/>
      <dgm:spPr/>
      <dgm:t>
        <a:bodyPr/>
        <a:lstStyle/>
        <a:p>
          <a:r>
            <a:rPr lang="zh-CN" altLang="en-US" dirty="0"/>
            <a:t>熟练掌握</a:t>
          </a:r>
          <a:r>
            <a:rPr lang="en-US" altLang="zh-CN" dirty="0"/>
            <a:t>Java</a:t>
          </a:r>
          <a:r>
            <a:rPr lang="zh-CN" altLang="en-US" dirty="0"/>
            <a:t>开发，参与主导多个项目和安全测试工具开发</a:t>
          </a:r>
        </a:p>
      </dgm:t>
    </dgm:pt>
    <dgm:pt modelId="{7CFF104A-5DBD-41B9-8D3C-B54B5CEF937E}" type="parTrans" cxnId="{D881EB4D-314D-4E54-B911-3E7324F10359}">
      <dgm:prSet/>
      <dgm:spPr/>
      <dgm:t>
        <a:bodyPr/>
        <a:lstStyle/>
        <a:p>
          <a:endParaRPr lang="zh-CN" altLang="en-US"/>
        </a:p>
      </dgm:t>
    </dgm:pt>
    <dgm:pt modelId="{1C519A42-368F-4480-ACE8-6DF5B3C75979}" type="sibTrans" cxnId="{D881EB4D-314D-4E54-B911-3E7324F10359}">
      <dgm:prSet/>
      <dgm:spPr/>
      <dgm:t>
        <a:bodyPr/>
        <a:lstStyle/>
        <a:p>
          <a:endParaRPr lang="zh-CN" altLang="en-US"/>
        </a:p>
      </dgm:t>
    </dgm:pt>
    <dgm:pt modelId="{BFA95DE2-0B1F-4EC7-87DE-4575FD34E501}" type="pres">
      <dgm:prSet presAssocID="{7EED925C-9C99-4F9A-A10E-416ED1AFD785}" presName="Name0" presStyleCnt="0">
        <dgm:presLayoutVars>
          <dgm:chMax val="7"/>
          <dgm:chPref val="7"/>
          <dgm:dir/>
        </dgm:presLayoutVars>
      </dgm:prSet>
      <dgm:spPr/>
    </dgm:pt>
    <dgm:pt modelId="{D70FC9A3-9FBF-47AA-A2F8-FC14A10841DC}" type="pres">
      <dgm:prSet presAssocID="{7EED925C-9C99-4F9A-A10E-416ED1AFD785}" presName="Name1" presStyleCnt="0"/>
      <dgm:spPr/>
    </dgm:pt>
    <dgm:pt modelId="{BA7CF453-103D-4E36-8F3B-9E0A6E726156}" type="pres">
      <dgm:prSet presAssocID="{7EED925C-9C99-4F9A-A10E-416ED1AFD785}" presName="cycle" presStyleCnt="0"/>
      <dgm:spPr/>
    </dgm:pt>
    <dgm:pt modelId="{EDC9F43B-20B7-43B0-B2C3-84C2221EF3CC}" type="pres">
      <dgm:prSet presAssocID="{7EED925C-9C99-4F9A-A10E-416ED1AFD785}" presName="srcNode" presStyleLbl="node1" presStyleIdx="0" presStyleCnt="4"/>
      <dgm:spPr/>
    </dgm:pt>
    <dgm:pt modelId="{EB0B6653-8D2B-4010-A62F-2B9C99E5EAAF}" type="pres">
      <dgm:prSet presAssocID="{7EED925C-9C99-4F9A-A10E-416ED1AFD785}" presName="conn" presStyleLbl="parChTrans1D2" presStyleIdx="0" presStyleCnt="1"/>
      <dgm:spPr/>
    </dgm:pt>
    <dgm:pt modelId="{D1275282-9C58-4F0B-AE8C-A1A33883EFCA}" type="pres">
      <dgm:prSet presAssocID="{7EED925C-9C99-4F9A-A10E-416ED1AFD785}" presName="extraNode" presStyleLbl="node1" presStyleIdx="0" presStyleCnt="4"/>
      <dgm:spPr/>
    </dgm:pt>
    <dgm:pt modelId="{FA6EC791-66BF-4852-8F9F-BBE29AFEF9F6}" type="pres">
      <dgm:prSet presAssocID="{7EED925C-9C99-4F9A-A10E-416ED1AFD785}" presName="dstNode" presStyleLbl="node1" presStyleIdx="0" presStyleCnt="4"/>
      <dgm:spPr/>
    </dgm:pt>
    <dgm:pt modelId="{964B5A47-CD89-4294-B8E2-BCB14BD8552B}" type="pres">
      <dgm:prSet presAssocID="{B7B211D3-6F1B-4348-997B-D69EB5FEB0EC}" presName="text_1" presStyleLbl="node1" presStyleIdx="0" presStyleCnt="4">
        <dgm:presLayoutVars>
          <dgm:bulletEnabled val="1"/>
        </dgm:presLayoutVars>
      </dgm:prSet>
      <dgm:spPr/>
    </dgm:pt>
    <dgm:pt modelId="{E186A6DD-EB18-4877-B534-CD4DD9365EE5}" type="pres">
      <dgm:prSet presAssocID="{B7B211D3-6F1B-4348-997B-D69EB5FEB0EC}" presName="accent_1" presStyleCnt="0"/>
      <dgm:spPr/>
    </dgm:pt>
    <dgm:pt modelId="{84B7DFB1-434A-4130-A819-BC2D861A3698}" type="pres">
      <dgm:prSet presAssocID="{B7B211D3-6F1B-4348-997B-D69EB5FEB0EC}" presName="accentRepeatNode" presStyleLbl="solidFgAcc1" presStyleIdx="0" presStyleCnt="4"/>
      <dgm:spPr/>
    </dgm:pt>
    <dgm:pt modelId="{DF08BFEF-89C4-427B-9840-1AF892252DB8}" type="pres">
      <dgm:prSet presAssocID="{1BBE587F-1FEE-4E7C-B6E4-AF7BFB4E1031}" presName="text_2" presStyleLbl="node1" presStyleIdx="1" presStyleCnt="4">
        <dgm:presLayoutVars>
          <dgm:bulletEnabled val="1"/>
        </dgm:presLayoutVars>
      </dgm:prSet>
      <dgm:spPr/>
    </dgm:pt>
    <dgm:pt modelId="{022D6851-E096-43B6-8887-8D61C42F7388}" type="pres">
      <dgm:prSet presAssocID="{1BBE587F-1FEE-4E7C-B6E4-AF7BFB4E1031}" presName="accent_2" presStyleCnt="0"/>
      <dgm:spPr/>
    </dgm:pt>
    <dgm:pt modelId="{1E3D6D91-3303-42F4-BD60-15D600365F68}" type="pres">
      <dgm:prSet presAssocID="{1BBE587F-1FEE-4E7C-B6E4-AF7BFB4E1031}" presName="accentRepeatNode" presStyleLbl="solidFgAcc1" presStyleIdx="1" presStyleCnt="4"/>
      <dgm:spPr/>
    </dgm:pt>
    <dgm:pt modelId="{31064528-1DC4-49E1-A75D-2F2FCAD947EC}" type="pres">
      <dgm:prSet presAssocID="{623E4251-ADDD-44CA-A711-95334FC6164B}" presName="text_3" presStyleLbl="node1" presStyleIdx="2" presStyleCnt="4">
        <dgm:presLayoutVars>
          <dgm:bulletEnabled val="1"/>
        </dgm:presLayoutVars>
      </dgm:prSet>
      <dgm:spPr/>
    </dgm:pt>
    <dgm:pt modelId="{84FF654E-9E58-4BFC-B829-550D0F414346}" type="pres">
      <dgm:prSet presAssocID="{623E4251-ADDD-44CA-A711-95334FC6164B}" presName="accent_3" presStyleCnt="0"/>
      <dgm:spPr/>
    </dgm:pt>
    <dgm:pt modelId="{E546D322-4C77-4639-817F-88D9C078D8D9}" type="pres">
      <dgm:prSet presAssocID="{623E4251-ADDD-44CA-A711-95334FC6164B}" presName="accentRepeatNode" presStyleLbl="solidFgAcc1" presStyleIdx="2" presStyleCnt="4"/>
      <dgm:spPr/>
    </dgm:pt>
    <dgm:pt modelId="{B3729B08-D855-4368-8EF2-8C220A92FABE}" type="pres">
      <dgm:prSet presAssocID="{2C48D9B2-27E4-42E6-A069-769E7D2145EE}" presName="text_4" presStyleLbl="node1" presStyleIdx="3" presStyleCnt="4">
        <dgm:presLayoutVars>
          <dgm:bulletEnabled val="1"/>
        </dgm:presLayoutVars>
      </dgm:prSet>
      <dgm:spPr/>
    </dgm:pt>
    <dgm:pt modelId="{A256BB75-4182-4C10-83FD-93CC20A852F0}" type="pres">
      <dgm:prSet presAssocID="{2C48D9B2-27E4-42E6-A069-769E7D2145EE}" presName="accent_4" presStyleCnt="0"/>
      <dgm:spPr/>
    </dgm:pt>
    <dgm:pt modelId="{81EB311F-D2F2-4568-9879-4559D4CAB92F}" type="pres">
      <dgm:prSet presAssocID="{2C48D9B2-27E4-42E6-A069-769E7D2145EE}" presName="accentRepeatNode" presStyleLbl="solidFgAcc1" presStyleIdx="3" presStyleCnt="4"/>
      <dgm:spPr/>
    </dgm:pt>
  </dgm:ptLst>
  <dgm:cxnLst>
    <dgm:cxn modelId="{6B30A605-C8A5-4060-AFCA-35A8B6A58627}" type="presOf" srcId="{1BBE587F-1FEE-4E7C-B6E4-AF7BFB4E1031}" destId="{DF08BFEF-89C4-427B-9840-1AF892252DB8}" srcOrd="0" destOrd="0" presId="urn:microsoft.com/office/officeart/2008/layout/VerticalCurvedList"/>
    <dgm:cxn modelId="{61D30D3D-6440-4684-9369-68EB707DE6BA}" type="presOf" srcId="{D53D270C-DFAA-424E-A489-1EB4E3D88CAB}" destId="{EB0B6653-8D2B-4010-A62F-2B9C99E5EAAF}" srcOrd="0" destOrd="0" presId="urn:microsoft.com/office/officeart/2008/layout/VerticalCurvedList"/>
    <dgm:cxn modelId="{38B8B166-ABE7-4C19-B3B4-35AA39D8D95C}" type="presOf" srcId="{7EED925C-9C99-4F9A-A10E-416ED1AFD785}" destId="{BFA95DE2-0B1F-4EC7-87DE-4575FD34E501}" srcOrd="0" destOrd="0" presId="urn:microsoft.com/office/officeart/2008/layout/VerticalCurvedList"/>
    <dgm:cxn modelId="{D881EB4D-314D-4E54-B911-3E7324F10359}" srcId="{7EED925C-9C99-4F9A-A10E-416ED1AFD785}" destId="{2C48D9B2-27E4-42E6-A069-769E7D2145EE}" srcOrd="3" destOrd="0" parTransId="{7CFF104A-5DBD-41B9-8D3C-B54B5CEF937E}" sibTransId="{1C519A42-368F-4480-ACE8-6DF5B3C75979}"/>
    <dgm:cxn modelId="{10DB5492-21A8-4F8F-A226-BC74B9E51F08}" type="presOf" srcId="{623E4251-ADDD-44CA-A711-95334FC6164B}" destId="{31064528-1DC4-49E1-A75D-2F2FCAD947EC}" srcOrd="0" destOrd="0" presId="urn:microsoft.com/office/officeart/2008/layout/VerticalCurvedList"/>
    <dgm:cxn modelId="{68470793-C56C-4BFC-B30F-9B135B54F461}" srcId="{7EED925C-9C99-4F9A-A10E-416ED1AFD785}" destId="{623E4251-ADDD-44CA-A711-95334FC6164B}" srcOrd="2" destOrd="0" parTransId="{F94342E4-6502-45A5-A67D-8FD59D2F7326}" sibTransId="{C14F794B-7F84-4C81-8444-71511FD0305E}"/>
    <dgm:cxn modelId="{CD2194A7-DD99-426D-90B0-E4A895D035BB}" srcId="{7EED925C-9C99-4F9A-A10E-416ED1AFD785}" destId="{1BBE587F-1FEE-4E7C-B6E4-AF7BFB4E1031}" srcOrd="1" destOrd="0" parTransId="{67ACFA13-F0AD-47B8-8EBA-AEDB526963B1}" sibTransId="{E96B8F70-F4B5-4839-9825-C082912A50C9}"/>
    <dgm:cxn modelId="{7A0BDCB3-787C-4887-9767-900B796A7122}" type="presOf" srcId="{2C48D9B2-27E4-42E6-A069-769E7D2145EE}" destId="{B3729B08-D855-4368-8EF2-8C220A92FABE}" srcOrd="0" destOrd="0" presId="urn:microsoft.com/office/officeart/2008/layout/VerticalCurvedList"/>
    <dgm:cxn modelId="{4E85CFF3-4EE8-4C16-B3AF-13D72833AF98}" type="presOf" srcId="{B7B211D3-6F1B-4348-997B-D69EB5FEB0EC}" destId="{964B5A47-CD89-4294-B8E2-BCB14BD8552B}" srcOrd="0" destOrd="0" presId="urn:microsoft.com/office/officeart/2008/layout/VerticalCurvedList"/>
    <dgm:cxn modelId="{AD7BF5FC-95C5-47BC-BD02-492B6805A810}" srcId="{7EED925C-9C99-4F9A-A10E-416ED1AFD785}" destId="{B7B211D3-6F1B-4348-997B-D69EB5FEB0EC}" srcOrd="0" destOrd="0" parTransId="{F6F4D8DF-397F-467D-8B1E-2B0751E2FC66}" sibTransId="{D53D270C-DFAA-424E-A489-1EB4E3D88CAB}"/>
    <dgm:cxn modelId="{629E95D1-09C2-4A78-BD49-ECE8FBF6444C}" type="presParOf" srcId="{BFA95DE2-0B1F-4EC7-87DE-4575FD34E501}" destId="{D70FC9A3-9FBF-47AA-A2F8-FC14A10841DC}" srcOrd="0" destOrd="0" presId="urn:microsoft.com/office/officeart/2008/layout/VerticalCurvedList"/>
    <dgm:cxn modelId="{A81FFE9E-D4A6-4079-9EC8-B8D791E4C7E2}" type="presParOf" srcId="{D70FC9A3-9FBF-47AA-A2F8-FC14A10841DC}" destId="{BA7CF453-103D-4E36-8F3B-9E0A6E726156}" srcOrd="0" destOrd="0" presId="urn:microsoft.com/office/officeart/2008/layout/VerticalCurvedList"/>
    <dgm:cxn modelId="{BCFA51F7-7B6B-4F31-94A9-2C589D499187}" type="presParOf" srcId="{BA7CF453-103D-4E36-8F3B-9E0A6E726156}" destId="{EDC9F43B-20B7-43B0-B2C3-84C2221EF3CC}" srcOrd="0" destOrd="0" presId="urn:microsoft.com/office/officeart/2008/layout/VerticalCurvedList"/>
    <dgm:cxn modelId="{941E6181-4C02-44EA-8DD0-414F189BD6D1}" type="presParOf" srcId="{BA7CF453-103D-4E36-8F3B-9E0A6E726156}" destId="{EB0B6653-8D2B-4010-A62F-2B9C99E5EAAF}" srcOrd="1" destOrd="0" presId="urn:microsoft.com/office/officeart/2008/layout/VerticalCurvedList"/>
    <dgm:cxn modelId="{D5CBB902-3AF4-4689-B657-6D1488171D3D}" type="presParOf" srcId="{BA7CF453-103D-4E36-8F3B-9E0A6E726156}" destId="{D1275282-9C58-4F0B-AE8C-A1A33883EFCA}" srcOrd="2" destOrd="0" presId="urn:microsoft.com/office/officeart/2008/layout/VerticalCurvedList"/>
    <dgm:cxn modelId="{DD1D1429-7C74-4415-8B9B-4A3A92CC5726}" type="presParOf" srcId="{BA7CF453-103D-4E36-8F3B-9E0A6E726156}" destId="{FA6EC791-66BF-4852-8F9F-BBE29AFEF9F6}" srcOrd="3" destOrd="0" presId="urn:microsoft.com/office/officeart/2008/layout/VerticalCurvedList"/>
    <dgm:cxn modelId="{C64558F4-4CF1-47B2-BECA-10C6FD9BEDD6}" type="presParOf" srcId="{D70FC9A3-9FBF-47AA-A2F8-FC14A10841DC}" destId="{964B5A47-CD89-4294-B8E2-BCB14BD8552B}" srcOrd="1" destOrd="0" presId="urn:microsoft.com/office/officeart/2008/layout/VerticalCurvedList"/>
    <dgm:cxn modelId="{54F693C4-88CD-4FC2-9412-9CE0A79050D7}" type="presParOf" srcId="{D70FC9A3-9FBF-47AA-A2F8-FC14A10841DC}" destId="{E186A6DD-EB18-4877-B534-CD4DD9365EE5}" srcOrd="2" destOrd="0" presId="urn:microsoft.com/office/officeart/2008/layout/VerticalCurvedList"/>
    <dgm:cxn modelId="{36C8BFE4-C32D-4E14-87C9-F5E27715F1E8}" type="presParOf" srcId="{E186A6DD-EB18-4877-B534-CD4DD9365EE5}" destId="{84B7DFB1-434A-4130-A819-BC2D861A3698}" srcOrd="0" destOrd="0" presId="urn:microsoft.com/office/officeart/2008/layout/VerticalCurvedList"/>
    <dgm:cxn modelId="{30619D3A-236E-4C18-B038-D0CDE5972899}" type="presParOf" srcId="{D70FC9A3-9FBF-47AA-A2F8-FC14A10841DC}" destId="{DF08BFEF-89C4-427B-9840-1AF892252DB8}" srcOrd="3" destOrd="0" presId="urn:microsoft.com/office/officeart/2008/layout/VerticalCurvedList"/>
    <dgm:cxn modelId="{5C3CD7C0-F392-4482-8ACF-8975A4491E34}" type="presParOf" srcId="{D70FC9A3-9FBF-47AA-A2F8-FC14A10841DC}" destId="{022D6851-E096-43B6-8887-8D61C42F7388}" srcOrd="4" destOrd="0" presId="urn:microsoft.com/office/officeart/2008/layout/VerticalCurvedList"/>
    <dgm:cxn modelId="{E3F7FF61-FE74-4F80-952A-CAB7200993C8}" type="presParOf" srcId="{022D6851-E096-43B6-8887-8D61C42F7388}" destId="{1E3D6D91-3303-42F4-BD60-15D600365F68}" srcOrd="0" destOrd="0" presId="urn:microsoft.com/office/officeart/2008/layout/VerticalCurvedList"/>
    <dgm:cxn modelId="{CC134F99-16F2-475E-8A9D-366F521D3912}" type="presParOf" srcId="{D70FC9A3-9FBF-47AA-A2F8-FC14A10841DC}" destId="{31064528-1DC4-49E1-A75D-2F2FCAD947EC}" srcOrd="5" destOrd="0" presId="urn:microsoft.com/office/officeart/2008/layout/VerticalCurvedList"/>
    <dgm:cxn modelId="{5A3597A5-5ADE-4D22-9C3B-072F365D779D}" type="presParOf" srcId="{D70FC9A3-9FBF-47AA-A2F8-FC14A10841DC}" destId="{84FF654E-9E58-4BFC-B829-550D0F414346}" srcOrd="6" destOrd="0" presId="urn:microsoft.com/office/officeart/2008/layout/VerticalCurvedList"/>
    <dgm:cxn modelId="{E6800832-F61E-421B-9469-4D13408223A0}" type="presParOf" srcId="{84FF654E-9E58-4BFC-B829-550D0F414346}" destId="{E546D322-4C77-4639-817F-88D9C078D8D9}" srcOrd="0" destOrd="0" presId="urn:microsoft.com/office/officeart/2008/layout/VerticalCurvedList"/>
    <dgm:cxn modelId="{2185F50F-94B0-49F0-A351-D6ED5ED933B3}" type="presParOf" srcId="{D70FC9A3-9FBF-47AA-A2F8-FC14A10841DC}" destId="{B3729B08-D855-4368-8EF2-8C220A92FABE}" srcOrd="7" destOrd="0" presId="urn:microsoft.com/office/officeart/2008/layout/VerticalCurvedList"/>
    <dgm:cxn modelId="{A4C365AA-DC6F-40DC-AA27-196A4FB6341B}" type="presParOf" srcId="{D70FC9A3-9FBF-47AA-A2F8-FC14A10841DC}" destId="{A256BB75-4182-4C10-83FD-93CC20A852F0}" srcOrd="8" destOrd="0" presId="urn:microsoft.com/office/officeart/2008/layout/VerticalCurvedList"/>
    <dgm:cxn modelId="{6AD170F7-93A9-411F-A61E-8B780082A40E}" type="presParOf" srcId="{A256BB75-4182-4C10-83FD-93CC20A852F0}" destId="{81EB311F-D2F2-4568-9879-4559D4CAB92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66DCC-49BF-4792-A4AC-D2EF0093B22B}" type="doc">
      <dgm:prSet loTypeId="urn:microsoft.com/office/officeart/2005/8/layout/cycle4#1" loCatId="matrix" qsTypeId="urn:microsoft.com/office/officeart/2005/8/quickstyle/simple1" qsCatId="simple" csTypeId="urn:microsoft.com/office/officeart/2005/8/colors/accent1_2" csCatId="accent1" phldr="1"/>
      <dgm:spPr/>
      <dgm:t>
        <a:bodyPr/>
        <a:lstStyle/>
        <a:p>
          <a:endParaRPr lang="zh-CN" altLang="en-US"/>
        </a:p>
      </dgm:t>
    </dgm:pt>
    <dgm:pt modelId="{3F244FD9-711F-4496-9E68-688F377DABF3}">
      <dgm:prSet phldrT="[文本]"/>
      <dgm:spPr/>
      <dgm:t>
        <a:bodyPr/>
        <a:lstStyle/>
        <a:p>
          <a:r>
            <a:rPr lang="en-US" altLang="zh-CN" dirty="0"/>
            <a:t>4</a:t>
          </a:r>
          <a:r>
            <a:rPr lang="zh-CN" altLang="en-US" dirty="0"/>
            <a:t>款</a:t>
          </a:r>
        </a:p>
      </dgm:t>
    </dgm:pt>
    <dgm:pt modelId="{324FBC86-DD11-4390-9CB2-03E58E00930E}" type="parTrans" cxnId="{540782E5-B4FC-41BE-94B8-7C9358E1D219}">
      <dgm:prSet/>
      <dgm:spPr/>
      <dgm:t>
        <a:bodyPr/>
        <a:lstStyle/>
        <a:p>
          <a:endParaRPr lang="zh-CN" altLang="en-US"/>
        </a:p>
      </dgm:t>
    </dgm:pt>
    <dgm:pt modelId="{CD6DC262-2100-4C1E-8564-2E4331F70242}" type="sibTrans" cxnId="{540782E5-B4FC-41BE-94B8-7C9358E1D219}">
      <dgm:prSet/>
      <dgm:spPr/>
      <dgm:t>
        <a:bodyPr/>
        <a:lstStyle/>
        <a:p>
          <a:endParaRPr lang="zh-CN" altLang="en-US"/>
        </a:p>
      </dgm:t>
    </dgm:pt>
    <dgm:pt modelId="{2EF64815-8B4D-44B8-969D-CBD7C66A952D}">
      <dgm:prSet phldrT="[文本]"/>
      <dgm:spPr/>
      <dgm:t>
        <a:bodyPr/>
        <a:lstStyle/>
        <a:p>
          <a:r>
            <a:rPr lang="zh-CN" altLang="en-US" dirty="0"/>
            <a:t>漏洞扫描工具搭建、维护更新、采购</a:t>
          </a:r>
        </a:p>
      </dgm:t>
    </dgm:pt>
    <dgm:pt modelId="{B6D59144-6ADE-4B3D-B478-6E3B4320F9F7}" type="parTrans" cxnId="{5757710D-B918-44B3-B0B2-B5D768F2F0DA}">
      <dgm:prSet/>
      <dgm:spPr/>
      <dgm:t>
        <a:bodyPr/>
        <a:lstStyle/>
        <a:p>
          <a:endParaRPr lang="zh-CN" altLang="en-US"/>
        </a:p>
      </dgm:t>
    </dgm:pt>
    <dgm:pt modelId="{B42D2C3E-AF0A-4A1B-BE70-ECB50BD900CD}" type="sibTrans" cxnId="{5757710D-B918-44B3-B0B2-B5D768F2F0DA}">
      <dgm:prSet/>
      <dgm:spPr/>
      <dgm:t>
        <a:bodyPr/>
        <a:lstStyle/>
        <a:p>
          <a:endParaRPr lang="zh-CN" altLang="en-US"/>
        </a:p>
      </dgm:t>
    </dgm:pt>
    <dgm:pt modelId="{92ADC90E-5CAC-4B97-A5CE-0CFA3438988B}">
      <dgm:prSet phldrT="[文本]"/>
      <dgm:spPr/>
      <dgm:t>
        <a:bodyPr/>
        <a:lstStyle/>
        <a:p>
          <a:r>
            <a:rPr lang="en-US" altLang="zh-CN" dirty="0"/>
            <a:t>10</a:t>
          </a:r>
          <a:r>
            <a:rPr lang="zh-CN" altLang="en-US" dirty="0"/>
            <a:t>次</a:t>
          </a:r>
        </a:p>
      </dgm:t>
    </dgm:pt>
    <dgm:pt modelId="{C0C1A0FB-B630-4FA5-87D9-A78820D97208}" type="parTrans" cxnId="{2FFC4319-B9DD-4762-B95E-57E9EC005B45}">
      <dgm:prSet/>
      <dgm:spPr/>
      <dgm:t>
        <a:bodyPr/>
        <a:lstStyle/>
        <a:p>
          <a:endParaRPr lang="zh-CN" altLang="en-US"/>
        </a:p>
      </dgm:t>
    </dgm:pt>
    <dgm:pt modelId="{AE5C9BA5-2F6F-4665-8D92-8EC2DE7982DF}" type="sibTrans" cxnId="{2FFC4319-B9DD-4762-B95E-57E9EC005B45}">
      <dgm:prSet/>
      <dgm:spPr/>
      <dgm:t>
        <a:bodyPr/>
        <a:lstStyle/>
        <a:p>
          <a:endParaRPr lang="zh-CN" altLang="en-US"/>
        </a:p>
      </dgm:t>
    </dgm:pt>
    <dgm:pt modelId="{2107D886-D022-4592-AC97-FCB24C66D847}">
      <dgm:prSet phldrT="[文本]"/>
      <dgm:spPr/>
      <dgm:t>
        <a:bodyPr/>
        <a:lstStyle/>
        <a:p>
          <a:r>
            <a:rPr lang="zh-CN" altLang="en-US" dirty="0"/>
            <a:t>局点安全应急响应支持</a:t>
          </a:r>
        </a:p>
      </dgm:t>
    </dgm:pt>
    <dgm:pt modelId="{AE8BFDFC-C69E-45A9-BAA8-439967D7C45D}" type="parTrans" cxnId="{8B3030EB-24F8-47D9-BE23-DAD65BF8E15E}">
      <dgm:prSet/>
      <dgm:spPr/>
      <dgm:t>
        <a:bodyPr/>
        <a:lstStyle/>
        <a:p>
          <a:endParaRPr lang="zh-CN" altLang="en-US"/>
        </a:p>
      </dgm:t>
    </dgm:pt>
    <dgm:pt modelId="{7C2DFEF9-0878-425B-927D-0ABE6E0B10BF}" type="sibTrans" cxnId="{8B3030EB-24F8-47D9-BE23-DAD65BF8E15E}">
      <dgm:prSet/>
      <dgm:spPr/>
      <dgm:t>
        <a:bodyPr/>
        <a:lstStyle/>
        <a:p>
          <a:endParaRPr lang="zh-CN" altLang="en-US"/>
        </a:p>
      </dgm:t>
    </dgm:pt>
    <dgm:pt modelId="{A6E6C5BF-6B27-40F1-8129-40DAB6B6666B}">
      <dgm:prSet phldrT="[文本]"/>
      <dgm:spPr/>
      <dgm:t>
        <a:bodyPr/>
        <a:lstStyle/>
        <a:p>
          <a:r>
            <a:rPr lang="en-US" altLang="zh-CN" dirty="0"/>
            <a:t>30</a:t>
          </a:r>
          <a:r>
            <a:rPr lang="zh-CN" altLang="en-US" dirty="0"/>
            <a:t>个</a:t>
          </a:r>
        </a:p>
      </dgm:t>
    </dgm:pt>
    <dgm:pt modelId="{B756DD14-8417-4644-9224-4DDAB5BAB143}" type="parTrans" cxnId="{A33C41B0-0EE4-437D-9455-FD36BCCD0D19}">
      <dgm:prSet/>
      <dgm:spPr/>
      <dgm:t>
        <a:bodyPr/>
        <a:lstStyle/>
        <a:p>
          <a:endParaRPr lang="zh-CN" altLang="en-US"/>
        </a:p>
      </dgm:t>
    </dgm:pt>
    <dgm:pt modelId="{8CE23929-F014-4A6F-B414-307A656D24B5}" type="sibTrans" cxnId="{A33C41B0-0EE4-437D-9455-FD36BCCD0D19}">
      <dgm:prSet/>
      <dgm:spPr/>
      <dgm:t>
        <a:bodyPr/>
        <a:lstStyle/>
        <a:p>
          <a:endParaRPr lang="zh-CN" altLang="en-US"/>
        </a:p>
      </dgm:t>
    </dgm:pt>
    <dgm:pt modelId="{E3B18F9B-A14D-49ED-B9CF-4EB4003C7F31}">
      <dgm:prSet phldrT="[文本]"/>
      <dgm:spPr/>
      <dgm:t>
        <a:bodyPr/>
        <a:lstStyle/>
        <a:p>
          <a:r>
            <a:rPr lang="zh-CN" altLang="en-US" dirty="0"/>
            <a:t>提交安全漏洞问题单</a:t>
          </a:r>
        </a:p>
      </dgm:t>
    </dgm:pt>
    <dgm:pt modelId="{D1C63C13-8C8C-4406-9F6D-B96B01918127}" type="parTrans" cxnId="{196F9808-F689-4045-A9FD-091C043F8490}">
      <dgm:prSet/>
      <dgm:spPr/>
      <dgm:t>
        <a:bodyPr/>
        <a:lstStyle/>
        <a:p>
          <a:endParaRPr lang="zh-CN" altLang="en-US"/>
        </a:p>
      </dgm:t>
    </dgm:pt>
    <dgm:pt modelId="{3172648E-A370-4D69-8B70-89B93DF1E4F1}" type="sibTrans" cxnId="{196F9808-F689-4045-A9FD-091C043F8490}">
      <dgm:prSet/>
      <dgm:spPr/>
      <dgm:t>
        <a:bodyPr/>
        <a:lstStyle/>
        <a:p>
          <a:endParaRPr lang="zh-CN" altLang="en-US"/>
        </a:p>
      </dgm:t>
    </dgm:pt>
    <dgm:pt modelId="{F178BCB9-727D-4D23-B11E-AF43A5337C62}">
      <dgm:prSet phldrT="[文本]"/>
      <dgm:spPr/>
      <dgm:t>
        <a:bodyPr/>
        <a:lstStyle/>
        <a:p>
          <a:r>
            <a:rPr lang="en-US" altLang="zh-CN" dirty="0"/>
            <a:t>16</a:t>
          </a:r>
          <a:r>
            <a:rPr lang="zh-CN" altLang="en-US" dirty="0"/>
            <a:t>类</a:t>
          </a:r>
        </a:p>
      </dgm:t>
    </dgm:pt>
    <dgm:pt modelId="{29A3B472-DD8C-4568-8704-F1C941802CE0}" type="parTrans" cxnId="{C9F327BB-399C-4200-86EE-AC0C1ED84E00}">
      <dgm:prSet/>
      <dgm:spPr/>
      <dgm:t>
        <a:bodyPr/>
        <a:lstStyle/>
        <a:p>
          <a:endParaRPr lang="zh-CN" altLang="en-US"/>
        </a:p>
      </dgm:t>
    </dgm:pt>
    <dgm:pt modelId="{80973E64-F06F-4796-9EEB-C7F27D876CAC}" type="sibTrans" cxnId="{C9F327BB-399C-4200-86EE-AC0C1ED84E00}">
      <dgm:prSet/>
      <dgm:spPr/>
      <dgm:t>
        <a:bodyPr/>
        <a:lstStyle/>
        <a:p>
          <a:endParaRPr lang="zh-CN" altLang="en-US"/>
        </a:p>
      </dgm:t>
    </dgm:pt>
    <dgm:pt modelId="{A84FD1FC-F6FF-487D-9946-4448F37C8863}">
      <dgm:prSet phldrT="[文本]"/>
      <dgm:spPr/>
      <dgm:t>
        <a:bodyPr/>
        <a:lstStyle/>
        <a:p>
          <a:r>
            <a:rPr lang="zh-CN" altLang="en-US" dirty="0"/>
            <a:t>总结安全漏洞修复方法</a:t>
          </a:r>
        </a:p>
      </dgm:t>
    </dgm:pt>
    <dgm:pt modelId="{5A340828-7B0D-4BA9-A6DD-296751DE08B2}" type="parTrans" cxnId="{FF74B78A-71DD-4AE2-9F7C-F4CA0D3965C9}">
      <dgm:prSet/>
      <dgm:spPr/>
      <dgm:t>
        <a:bodyPr/>
        <a:lstStyle/>
        <a:p>
          <a:endParaRPr lang="zh-CN" altLang="en-US"/>
        </a:p>
      </dgm:t>
    </dgm:pt>
    <dgm:pt modelId="{FD4A7382-34DF-4971-A321-F9DA848FFA77}" type="sibTrans" cxnId="{FF74B78A-71DD-4AE2-9F7C-F4CA0D3965C9}">
      <dgm:prSet/>
      <dgm:spPr/>
      <dgm:t>
        <a:bodyPr/>
        <a:lstStyle/>
        <a:p>
          <a:endParaRPr lang="zh-CN" altLang="en-US"/>
        </a:p>
      </dgm:t>
    </dgm:pt>
    <dgm:pt modelId="{747C8A55-7ABE-40C6-A9F9-93CEBCC0EDFE}" type="pres">
      <dgm:prSet presAssocID="{02866DCC-49BF-4792-A4AC-D2EF0093B22B}" presName="cycleMatrixDiagram" presStyleCnt="0">
        <dgm:presLayoutVars>
          <dgm:chMax val="1"/>
          <dgm:dir/>
          <dgm:animLvl val="lvl"/>
          <dgm:resizeHandles val="exact"/>
        </dgm:presLayoutVars>
      </dgm:prSet>
      <dgm:spPr/>
    </dgm:pt>
    <dgm:pt modelId="{4940A218-E97F-494C-AD48-6E2EE5B53456}" type="pres">
      <dgm:prSet presAssocID="{02866DCC-49BF-4792-A4AC-D2EF0093B22B}" presName="children" presStyleCnt="0"/>
      <dgm:spPr/>
    </dgm:pt>
    <dgm:pt modelId="{F46C2EF9-BAF5-4A16-B6B8-0845CD806F2C}" type="pres">
      <dgm:prSet presAssocID="{02866DCC-49BF-4792-A4AC-D2EF0093B22B}" presName="child1group" presStyleCnt="0"/>
      <dgm:spPr/>
    </dgm:pt>
    <dgm:pt modelId="{3E6156AE-B6CB-4637-B5A7-94CBE42B6594}" type="pres">
      <dgm:prSet presAssocID="{02866DCC-49BF-4792-A4AC-D2EF0093B22B}" presName="child1" presStyleLbl="bgAcc1" presStyleIdx="0" presStyleCnt="4"/>
      <dgm:spPr/>
    </dgm:pt>
    <dgm:pt modelId="{80396B49-ADC3-4BF6-91B0-A170D5B7C1F3}" type="pres">
      <dgm:prSet presAssocID="{02866DCC-49BF-4792-A4AC-D2EF0093B22B}" presName="child1Text" presStyleLbl="bgAcc1" presStyleIdx="0" presStyleCnt="4">
        <dgm:presLayoutVars>
          <dgm:bulletEnabled val="1"/>
        </dgm:presLayoutVars>
      </dgm:prSet>
      <dgm:spPr/>
    </dgm:pt>
    <dgm:pt modelId="{638760E1-21BE-4FF8-8878-1DED80EAA7E3}" type="pres">
      <dgm:prSet presAssocID="{02866DCC-49BF-4792-A4AC-D2EF0093B22B}" presName="child2group" presStyleCnt="0"/>
      <dgm:spPr/>
    </dgm:pt>
    <dgm:pt modelId="{8A9BEBA2-7934-4103-92C0-A89A139EBF34}" type="pres">
      <dgm:prSet presAssocID="{02866DCC-49BF-4792-A4AC-D2EF0093B22B}" presName="child2" presStyleLbl="bgAcc1" presStyleIdx="1" presStyleCnt="4"/>
      <dgm:spPr/>
    </dgm:pt>
    <dgm:pt modelId="{E866ED55-0A4F-4F85-99BE-CEDFBA472E12}" type="pres">
      <dgm:prSet presAssocID="{02866DCC-49BF-4792-A4AC-D2EF0093B22B}" presName="child2Text" presStyleLbl="bgAcc1" presStyleIdx="1" presStyleCnt="4">
        <dgm:presLayoutVars>
          <dgm:bulletEnabled val="1"/>
        </dgm:presLayoutVars>
      </dgm:prSet>
      <dgm:spPr/>
    </dgm:pt>
    <dgm:pt modelId="{178CAD86-529B-48B8-BEE7-27941A1E11AA}" type="pres">
      <dgm:prSet presAssocID="{02866DCC-49BF-4792-A4AC-D2EF0093B22B}" presName="child3group" presStyleCnt="0"/>
      <dgm:spPr/>
    </dgm:pt>
    <dgm:pt modelId="{8D8BBDFA-01D2-4472-95D9-47668F1A3153}" type="pres">
      <dgm:prSet presAssocID="{02866DCC-49BF-4792-A4AC-D2EF0093B22B}" presName="child3" presStyleLbl="bgAcc1" presStyleIdx="2" presStyleCnt="4"/>
      <dgm:spPr/>
    </dgm:pt>
    <dgm:pt modelId="{A4313C08-BE51-4839-84B4-D2FB2E864C32}" type="pres">
      <dgm:prSet presAssocID="{02866DCC-49BF-4792-A4AC-D2EF0093B22B}" presName="child3Text" presStyleLbl="bgAcc1" presStyleIdx="2" presStyleCnt="4">
        <dgm:presLayoutVars>
          <dgm:bulletEnabled val="1"/>
        </dgm:presLayoutVars>
      </dgm:prSet>
      <dgm:spPr/>
    </dgm:pt>
    <dgm:pt modelId="{2555EAFC-9D37-4C09-91AA-A7D15745DE3E}" type="pres">
      <dgm:prSet presAssocID="{02866DCC-49BF-4792-A4AC-D2EF0093B22B}" presName="child4group" presStyleCnt="0"/>
      <dgm:spPr/>
    </dgm:pt>
    <dgm:pt modelId="{E7939A2A-CDC8-473E-855A-704651FDA2D8}" type="pres">
      <dgm:prSet presAssocID="{02866DCC-49BF-4792-A4AC-D2EF0093B22B}" presName="child4" presStyleLbl="bgAcc1" presStyleIdx="3" presStyleCnt="4"/>
      <dgm:spPr/>
    </dgm:pt>
    <dgm:pt modelId="{CC7F003C-D24D-4850-8C38-11BB673BCB7E}" type="pres">
      <dgm:prSet presAssocID="{02866DCC-49BF-4792-A4AC-D2EF0093B22B}" presName="child4Text" presStyleLbl="bgAcc1" presStyleIdx="3" presStyleCnt="4">
        <dgm:presLayoutVars>
          <dgm:bulletEnabled val="1"/>
        </dgm:presLayoutVars>
      </dgm:prSet>
      <dgm:spPr/>
    </dgm:pt>
    <dgm:pt modelId="{7622B355-CEA7-4260-A5E5-1ECA506E713A}" type="pres">
      <dgm:prSet presAssocID="{02866DCC-49BF-4792-A4AC-D2EF0093B22B}" presName="childPlaceholder" presStyleCnt="0"/>
      <dgm:spPr/>
    </dgm:pt>
    <dgm:pt modelId="{2BD5CD3F-DD4D-4D99-9BD6-FEF50E1EC2AA}" type="pres">
      <dgm:prSet presAssocID="{02866DCC-49BF-4792-A4AC-D2EF0093B22B}" presName="circle" presStyleCnt="0"/>
      <dgm:spPr/>
    </dgm:pt>
    <dgm:pt modelId="{D4C837A0-0A84-4522-923F-6871C048985C}" type="pres">
      <dgm:prSet presAssocID="{02866DCC-49BF-4792-A4AC-D2EF0093B22B}" presName="quadrant1" presStyleLbl="node1" presStyleIdx="0" presStyleCnt="4">
        <dgm:presLayoutVars>
          <dgm:chMax val="1"/>
          <dgm:bulletEnabled val="1"/>
        </dgm:presLayoutVars>
      </dgm:prSet>
      <dgm:spPr/>
    </dgm:pt>
    <dgm:pt modelId="{E49B544D-CCCF-4788-BC72-7D0B676F5C5A}" type="pres">
      <dgm:prSet presAssocID="{02866DCC-49BF-4792-A4AC-D2EF0093B22B}" presName="quadrant2" presStyleLbl="node1" presStyleIdx="1" presStyleCnt="4">
        <dgm:presLayoutVars>
          <dgm:chMax val="1"/>
          <dgm:bulletEnabled val="1"/>
        </dgm:presLayoutVars>
      </dgm:prSet>
      <dgm:spPr/>
    </dgm:pt>
    <dgm:pt modelId="{A289B688-A96D-4BC8-B6C3-E5B8997A595E}" type="pres">
      <dgm:prSet presAssocID="{02866DCC-49BF-4792-A4AC-D2EF0093B22B}" presName="quadrant3" presStyleLbl="node1" presStyleIdx="2" presStyleCnt="4">
        <dgm:presLayoutVars>
          <dgm:chMax val="1"/>
          <dgm:bulletEnabled val="1"/>
        </dgm:presLayoutVars>
      </dgm:prSet>
      <dgm:spPr/>
    </dgm:pt>
    <dgm:pt modelId="{75CBE728-5CDE-4010-804C-245CD5EDC1F2}" type="pres">
      <dgm:prSet presAssocID="{02866DCC-49BF-4792-A4AC-D2EF0093B22B}" presName="quadrant4" presStyleLbl="node1" presStyleIdx="3" presStyleCnt="4">
        <dgm:presLayoutVars>
          <dgm:chMax val="1"/>
          <dgm:bulletEnabled val="1"/>
        </dgm:presLayoutVars>
      </dgm:prSet>
      <dgm:spPr/>
    </dgm:pt>
    <dgm:pt modelId="{75EFA745-C83C-4F96-B87D-60A92197F2E8}" type="pres">
      <dgm:prSet presAssocID="{02866DCC-49BF-4792-A4AC-D2EF0093B22B}" presName="quadrantPlaceholder" presStyleCnt="0"/>
      <dgm:spPr/>
    </dgm:pt>
    <dgm:pt modelId="{BC5AF239-1F90-4703-9D6E-CF8BEE15A999}" type="pres">
      <dgm:prSet presAssocID="{02866DCC-49BF-4792-A4AC-D2EF0093B22B}" presName="center1" presStyleLbl="fgShp" presStyleIdx="0" presStyleCnt="2"/>
      <dgm:spPr/>
    </dgm:pt>
    <dgm:pt modelId="{0AC0F8DE-4446-4D1A-BDB2-2B672744E70C}" type="pres">
      <dgm:prSet presAssocID="{02866DCC-49BF-4792-A4AC-D2EF0093B22B}" presName="center2" presStyleLbl="fgShp" presStyleIdx="1" presStyleCnt="2"/>
      <dgm:spPr/>
    </dgm:pt>
  </dgm:ptLst>
  <dgm:cxnLst>
    <dgm:cxn modelId="{196F9808-F689-4045-A9FD-091C043F8490}" srcId="{A6E6C5BF-6B27-40F1-8129-40DAB6B6666B}" destId="{E3B18F9B-A14D-49ED-B9CF-4EB4003C7F31}" srcOrd="0" destOrd="0" parTransId="{D1C63C13-8C8C-4406-9F6D-B96B01918127}" sibTransId="{3172648E-A370-4D69-8B70-89B93DF1E4F1}"/>
    <dgm:cxn modelId="{5757710D-B918-44B3-B0B2-B5D768F2F0DA}" srcId="{3F244FD9-711F-4496-9E68-688F377DABF3}" destId="{2EF64815-8B4D-44B8-969D-CBD7C66A952D}" srcOrd="0" destOrd="0" parTransId="{B6D59144-6ADE-4B3D-B478-6E3B4320F9F7}" sibTransId="{B42D2C3E-AF0A-4A1B-BE70-ECB50BD900CD}"/>
    <dgm:cxn modelId="{2FFC4319-B9DD-4762-B95E-57E9EC005B45}" srcId="{02866DCC-49BF-4792-A4AC-D2EF0093B22B}" destId="{92ADC90E-5CAC-4B97-A5CE-0CFA3438988B}" srcOrd="1" destOrd="0" parTransId="{C0C1A0FB-B630-4FA5-87D9-A78820D97208}" sibTransId="{AE5C9BA5-2F6F-4665-8D92-8EC2DE7982DF}"/>
    <dgm:cxn modelId="{13AA3A30-5F13-4DC8-A243-9529690C27DB}" type="presOf" srcId="{2EF64815-8B4D-44B8-969D-CBD7C66A952D}" destId="{80396B49-ADC3-4BF6-91B0-A170D5B7C1F3}" srcOrd="1" destOrd="0" presId="urn:microsoft.com/office/officeart/2005/8/layout/cycle4#1"/>
    <dgm:cxn modelId="{2F3C7832-0E0D-46FB-ABC8-ED6FA45BB1C1}" type="presOf" srcId="{92ADC90E-5CAC-4B97-A5CE-0CFA3438988B}" destId="{E49B544D-CCCF-4788-BC72-7D0B676F5C5A}" srcOrd="0" destOrd="0" presId="urn:microsoft.com/office/officeart/2005/8/layout/cycle4#1"/>
    <dgm:cxn modelId="{E58A9D33-6D96-40C5-8620-31D0C939A423}" type="presOf" srcId="{2107D886-D022-4592-AC97-FCB24C66D847}" destId="{8A9BEBA2-7934-4103-92C0-A89A139EBF34}" srcOrd="0" destOrd="0" presId="urn:microsoft.com/office/officeart/2005/8/layout/cycle4#1"/>
    <dgm:cxn modelId="{505CA333-E386-4F9A-A57B-5BC3C2A81631}" type="presOf" srcId="{3F244FD9-711F-4496-9E68-688F377DABF3}" destId="{D4C837A0-0A84-4522-923F-6871C048985C}" srcOrd="0" destOrd="0" presId="urn:microsoft.com/office/officeart/2005/8/layout/cycle4#1"/>
    <dgm:cxn modelId="{88F06A42-85C6-462D-A57F-138E4E1CFC45}" type="presOf" srcId="{2107D886-D022-4592-AC97-FCB24C66D847}" destId="{E866ED55-0A4F-4F85-99BE-CEDFBA472E12}" srcOrd="1" destOrd="0" presId="urn:microsoft.com/office/officeart/2005/8/layout/cycle4#1"/>
    <dgm:cxn modelId="{82F82A68-69C5-4B4C-9E8F-D1D95926506F}" type="presOf" srcId="{E3B18F9B-A14D-49ED-B9CF-4EB4003C7F31}" destId="{8D8BBDFA-01D2-4472-95D9-47668F1A3153}" srcOrd="0" destOrd="0" presId="urn:microsoft.com/office/officeart/2005/8/layout/cycle4#1"/>
    <dgm:cxn modelId="{7B2CE94A-0A63-4962-BC13-32D3BFADD1AC}" type="presOf" srcId="{E3B18F9B-A14D-49ED-B9CF-4EB4003C7F31}" destId="{A4313C08-BE51-4839-84B4-D2FB2E864C32}" srcOrd="1" destOrd="0" presId="urn:microsoft.com/office/officeart/2005/8/layout/cycle4#1"/>
    <dgm:cxn modelId="{A76F9D6D-5FB0-4A47-893F-2C85B5E0DEE6}" type="presOf" srcId="{02866DCC-49BF-4792-A4AC-D2EF0093B22B}" destId="{747C8A55-7ABE-40C6-A9F9-93CEBCC0EDFE}" srcOrd="0" destOrd="0" presId="urn:microsoft.com/office/officeart/2005/8/layout/cycle4#1"/>
    <dgm:cxn modelId="{5B5D8550-5D55-4FD0-851A-4D322BCA13CA}" type="presOf" srcId="{2EF64815-8B4D-44B8-969D-CBD7C66A952D}" destId="{3E6156AE-B6CB-4637-B5A7-94CBE42B6594}" srcOrd="0" destOrd="0" presId="urn:microsoft.com/office/officeart/2005/8/layout/cycle4#1"/>
    <dgm:cxn modelId="{84E4067B-CD17-4A9B-9C25-D14009354ED5}" type="presOf" srcId="{A6E6C5BF-6B27-40F1-8129-40DAB6B6666B}" destId="{A289B688-A96D-4BC8-B6C3-E5B8997A595E}" srcOrd="0" destOrd="0" presId="urn:microsoft.com/office/officeart/2005/8/layout/cycle4#1"/>
    <dgm:cxn modelId="{FF74B78A-71DD-4AE2-9F7C-F4CA0D3965C9}" srcId="{F178BCB9-727D-4D23-B11E-AF43A5337C62}" destId="{A84FD1FC-F6FF-487D-9946-4448F37C8863}" srcOrd="0" destOrd="0" parTransId="{5A340828-7B0D-4BA9-A6DD-296751DE08B2}" sibTransId="{FD4A7382-34DF-4971-A321-F9DA848FFA77}"/>
    <dgm:cxn modelId="{7B5EE88D-ED79-4D84-94D3-B5B602354DA6}" type="presOf" srcId="{A84FD1FC-F6FF-487D-9946-4448F37C8863}" destId="{CC7F003C-D24D-4850-8C38-11BB673BCB7E}" srcOrd="1" destOrd="0" presId="urn:microsoft.com/office/officeart/2005/8/layout/cycle4#1"/>
    <dgm:cxn modelId="{A33C41B0-0EE4-437D-9455-FD36BCCD0D19}" srcId="{02866DCC-49BF-4792-A4AC-D2EF0093B22B}" destId="{A6E6C5BF-6B27-40F1-8129-40DAB6B6666B}" srcOrd="2" destOrd="0" parTransId="{B756DD14-8417-4644-9224-4DDAB5BAB143}" sibTransId="{8CE23929-F014-4A6F-B414-307A656D24B5}"/>
    <dgm:cxn modelId="{C9F327BB-399C-4200-86EE-AC0C1ED84E00}" srcId="{02866DCC-49BF-4792-A4AC-D2EF0093B22B}" destId="{F178BCB9-727D-4D23-B11E-AF43A5337C62}" srcOrd="3" destOrd="0" parTransId="{29A3B472-DD8C-4568-8704-F1C941802CE0}" sibTransId="{80973E64-F06F-4796-9EEB-C7F27D876CAC}"/>
    <dgm:cxn modelId="{7628DFC0-98CC-4007-BA1C-86AB2D3359F0}" type="presOf" srcId="{A84FD1FC-F6FF-487D-9946-4448F37C8863}" destId="{E7939A2A-CDC8-473E-855A-704651FDA2D8}" srcOrd="0" destOrd="0" presId="urn:microsoft.com/office/officeart/2005/8/layout/cycle4#1"/>
    <dgm:cxn modelId="{540782E5-B4FC-41BE-94B8-7C9358E1D219}" srcId="{02866DCC-49BF-4792-A4AC-D2EF0093B22B}" destId="{3F244FD9-711F-4496-9E68-688F377DABF3}" srcOrd="0" destOrd="0" parTransId="{324FBC86-DD11-4390-9CB2-03E58E00930E}" sibTransId="{CD6DC262-2100-4C1E-8564-2E4331F70242}"/>
    <dgm:cxn modelId="{84A8CBE9-84AD-4A40-90C5-19FD5331DBBB}" type="presOf" srcId="{F178BCB9-727D-4D23-B11E-AF43A5337C62}" destId="{75CBE728-5CDE-4010-804C-245CD5EDC1F2}" srcOrd="0" destOrd="0" presId="urn:microsoft.com/office/officeart/2005/8/layout/cycle4#1"/>
    <dgm:cxn modelId="{8B3030EB-24F8-47D9-BE23-DAD65BF8E15E}" srcId="{92ADC90E-5CAC-4B97-A5CE-0CFA3438988B}" destId="{2107D886-D022-4592-AC97-FCB24C66D847}" srcOrd="0" destOrd="0" parTransId="{AE8BFDFC-C69E-45A9-BAA8-439967D7C45D}" sibTransId="{7C2DFEF9-0878-425B-927D-0ABE6E0B10BF}"/>
    <dgm:cxn modelId="{48CE679B-5944-4408-9D67-E88822A4208C}" type="presParOf" srcId="{747C8A55-7ABE-40C6-A9F9-93CEBCC0EDFE}" destId="{4940A218-E97F-494C-AD48-6E2EE5B53456}" srcOrd="0" destOrd="0" presId="urn:microsoft.com/office/officeart/2005/8/layout/cycle4#1"/>
    <dgm:cxn modelId="{2205A454-5A41-481F-9E14-CFFEE20BD384}" type="presParOf" srcId="{4940A218-E97F-494C-AD48-6E2EE5B53456}" destId="{F46C2EF9-BAF5-4A16-B6B8-0845CD806F2C}" srcOrd="0" destOrd="0" presId="urn:microsoft.com/office/officeart/2005/8/layout/cycle4#1"/>
    <dgm:cxn modelId="{BA37664B-3B35-4968-B414-E65AB6BC3C3E}" type="presParOf" srcId="{F46C2EF9-BAF5-4A16-B6B8-0845CD806F2C}" destId="{3E6156AE-B6CB-4637-B5A7-94CBE42B6594}" srcOrd="0" destOrd="0" presId="urn:microsoft.com/office/officeart/2005/8/layout/cycle4#1"/>
    <dgm:cxn modelId="{80817CBD-CCCC-41B5-984A-88519C27BE63}" type="presParOf" srcId="{F46C2EF9-BAF5-4A16-B6B8-0845CD806F2C}" destId="{80396B49-ADC3-4BF6-91B0-A170D5B7C1F3}" srcOrd="1" destOrd="0" presId="urn:microsoft.com/office/officeart/2005/8/layout/cycle4#1"/>
    <dgm:cxn modelId="{59CCE83B-2570-4B18-A71F-B5DB1AF1F0C3}" type="presParOf" srcId="{4940A218-E97F-494C-AD48-6E2EE5B53456}" destId="{638760E1-21BE-4FF8-8878-1DED80EAA7E3}" srcOrd="1" destOrd="0" presId="urn:microsoft.com/office/officeart/2005/8/layout/cycle4#1"/>
    <dgm:cxn modelId="{CD56B552-0530-4204-BD8D-B70A23380E06}" type="presParOf" srcId="{638760E1-21BE-4FF8-8878-1DED80EAA7E3}" destId="{8A9BEBA2-7934-4103-92C0-A89A139EBF34}" srcOrd="0" destOrd="0" presId="urn:microsoft.com/office/officeart/2005/8/layout/cycle4#1"/>
    <dgm:cxn modelId="{B4B00240-1668-424E-9E9D-F54659E80EB9}" type="presParOf" srcId="{638760E1-21BE-4FF8-8878-1DED80EAA7E3}" destId="{E866ED55-0A4F-4F85-99BE-CEDFBA472E12}" srcOrd="1" destOrd="0" presId="urn:microsoft.com/office/officeart/2005/8/layout/cycle4#1"/>
    <dgm:cxn modelId="{A3947C91-6B5F-4C2E-9E87-4221D89F75C4}" type="presParOf" srcId="{4940A218-E97F-494C-AD48-6E2EE5B53456}" destId="{178CAD86-529B-48B8-BEE7-27941A1E11AA}" srcOrd="2" destOrd="0" presId="urn:microsoft.com/office/officeart/2005/8/layout/cycle4#1"/>
    <dgm:cxn modelId="{2904574B-D3E0-4D6A-B5DD-9A6F172B9BEF}" type="presParOf" srcId="{178CAD86-529B-48B8-BEE7-27941A1E11AA}" destId="{8D8BBDFA-01D2-4472-95D9-47668F1A3153}" srcOrd="0" destOrd="0" presId="urn:microsoft.com/office/officeart/2005/8/layout/cycle4#1"/>
    <dgm:cxn modelId="{9EB710EA-51B9-42EC-9CAD-533EA18CC9C5}" type="presParOf" srcId="{178CAD86-529B-48B8-BEE7-27941A1E11AA}" destId="{A4313C08-BE51-4839-84B4-D2FB2E864C32}" srcOrd="1" destOrd="0" presId="urn:microsoft.com/office/officeart/2005/8/layout/cycle4#1"/>
    <dgm:cxn modelId="{4C185FAE-0CE1-4B92-8D3D-3340B1103415}" type="presParOf" srcId="{4940A218-E97F-494C-AD48-6E2EE5B53456}" destId="{2555EAFC-9D37-4C09-91AA-A7D15745DE3E}" srcOrd="3" destOrd="0" presId="urn:microsoft.com/office/officeart/2005/8/layout/cycle4#1"/>
    <dgm:cxn modelId="{B84409C9-2ABE-4C65-B9F6-48E42ECD800F}" type="presParOf" srcId="{2555EAFC-9D37-4C09-91AA-A7D15745DE3E}" destId="{E7939A2A-CDC8-473E-855A-704651FDA2D8}" srcOrd="0" destOrd="0" presId="urn:microsoft.com/office/officeart/2005/8/layout/cycle4#1"/>
    <dgm:cxn modelId="{F75FE66A-697F-49D5-8F52-A43D7E469781}" type="presParOf" srcId="{2555EAFC-9D37-4C09-91AA-A7D15745DE3E}" destId="{CC7F003C-D24D-4850-8C38-11BB673BCB7E}" srcOrd="1" destOrd="0" presId="urn:microsoft.com/office/officeart/2005/8/layout/cycle4#1"/>
    <dgm:cxn modelId="{79046FF8-6EAF-43F6-B5E0-B16D5A404446}" type="presParOf" srcId="{4940A218-E97F-494C-AD48-6E2EE5B53456}" destId="{7622B355-CEA7-4260-A5E5-1ECA506E713A}" srcOrd="4" destOrd="0" presId="urn:microsoft.com/office/officeart/2005/8/layout/cycle4#1"/>
    <dgm:cxn modelId="{52ADFCF0-F00C-4452-870F-EF6D339DD5E2}" type="presParOf" srcId="{747C8A55-7ABE-40C6-A9F9-93CEBCC0EDFE}" destId="{2BD5CD3F-DD4D-4D99-9BD6-FEF50E1EC2AA}" srcOrd="1" destOrd="0" presId="urn:microsoft.com/office/officeart/2005/8/layout/cycle4#1"/>
    <dgm:cxn modelId="{2FDAE38C-2F96-4D80-9331-0869E22A0FC5}" type="presParOf" srcId="{2BD5CD3F-DD4D-4D99-9BD6-FEF50E1EC2AA}" destId="{D4C837A0-0A84-4522-923F-6871C048985C}" srcOrd="0" destOrd="0" presId="urn:microsoft.com/office/officeart/2005/8/layout/cycle4#1"/>
    <dgm:cxn modelId="{943ADE35-B5A5-4BE7-9337-484D1C3000CB}" type="presParOf" srcId="{2BD5CD3F-DD4D-4D99-9BD6-FEF50E1EC2AA}" destId="{E49B544D-CCCF-4788-BC72-7D0B676F5C5A}" srcOrd="1" destOrd="0" presId="urn:microsoft.com/office/officeart/2005/8/layout/cycle4#1"/>
    <dgm:cxn modelId="{CB04923F-8581-49D1-B867-8B17434C6FDC}" type="presParOf" srcId="{2BD5CD3F-DD4D-4D99-9BD6-FEF50E1EC2AA}" destId="{A289B688-A96D-4BC8-B6C3-E5B8997A595E}" srcOrd="2" destOrd="0" presId="urn:microsoft.com/office/officeart/2005/8/layout/cycle4#1"/>
    <dgm:cxn modelId="{156E03A0-B029-4EB2-91AA-84B328B04F10}" type="presParOf" srcId="{2BD5CD3F-DD4D-4D99-9BD6-FEF50E1EC2AA}" destId="{75CBE728-5CDE-4010-804C-245CD5EDC1F2}" srcOrd="3" destOrd="0" presId="urn:microsoft.com/office/officeart/2005/8/layout/cycle4#1"/>
    <dgm:cxn modelId="{39E027EB-96C1-45BD-A495-0C0A9CAB6DDD}" type="presParOf" srcId="{2BD5CD3F-DD4D-4D99-9BD6-FEF50E1EC2AA}" destId="{75EFA745-C83C-4F96-B87D-60A92197F2E8}" srcOrd="4" destOrd="0" presId="urn:microsoft.com/office/officeart/2005/8/layout/cycle4#1"/>
    <dgm:cxn modelId="{761AFF7C-7BB3-40CF-B2C4-9C8FAE221DE9}" type="presParOf" srcId="{747C8A55-7ABE-40C6-A9F9-93CEBCC0EDFE}" destId="{BC5AF239-1F90-4703-9D6E-CF8BEE15A999}" srcOrd="2" destOrd="0" presId="urn:microsoft.com/office/officeart/2005/8/layout/cycle4#1"/>
    <dgm:cxn modelId="{6B0D1311-4A8F-4B85-A095-F2E0203833F9}" type="presParOf" srcId="{747C8A55-7ABE-40C6-A9F9-93CEBCC0EDFE}" destId="{0AC0F8DE-4446-4D1A-BDB2-2B672744E70C}"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B6653-8D2B-4010-A62F-2B9C99E5EAAF}">
      <dsp:nvSpPr>
        <dsp:cNvPr id="0" name=""/>
        <dsp:cNvSpPr/>
      </dsp:nvSpPr>
      <dsp:spPr>
        <a:xfrm>
          <a:off x="-6315480" y="-966067"/>
          <a:ext cx="7517412" cy="7517412"/>
        </a:xfrm>
        <a:prstGeom prst="blockArc">
          <a:avLst>
            <a:gd name="adj1" fmla="val 18900000"/>
            <a:gd name="adj2" fmla="val 2700000"/>
            <a:gd name="adj3" fmla="val 28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4B5A47-CD89-4294-B8E2-BCB14BD8552B}">
      <dsp:nvSpPr>
        <dsp:cNvPr id="0" name=""/>
        <dsp:cNvSpPr/>
      </dsp:nvSpPr>
      <dsp:spPr>
        <a:xfrm>
          <a:off x="628999" y="429396"/>
          <a:ext cx="8128975"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3180" rIns="43180" bIns="43180" numCol="1" spcCol="1270" anchor="ctr" anchorCtr="0">
          <a:noAutofit/>
        </a:bodyPr>
        <a:lstStyle/>
        <a:p>
          <a:pPr marL="0" lvl="0" indent="0" algn="l" defTabSz="755650">
            <a:lnSpc>
              <a:spcPct val="90000"/>
            </a:lnSpc>
            <a:spcBef>
              <a:spcPct val="0"/>
            </a:spcBef>
            <a:spcAft>
              <a:spcPct val="35000"/>
            </a:spcAft>
            <a:buNone/>
          </a:pPr>
          <a:r>
            <a:rPr lang="zh-CN" altLang="zh-CN" sz="1700" kern="1200" dirty="0"/>
            <a:t>熟悉</a:t>
          </a:r>
          <a:r>
            <a:rPr lang="en-US" altLang="zh-CN" sz="1700" kern="1200" dirty="0"/>
            <a:t> </a:t>
          </a:r>
          <a:r>
            <a:rPr lang="en-US" altLang="zh-CN" sz="1700" kern="1200" dirty="0" err="1"/>
            <a:t>Vsphere</a:t>
          </a:r>
          <a:r>
            <a:rPr lang="en-US" altLang="zh-CN" sz="1700" kern="1200" dirty="0"/>
            <a:t> SDK</a:t>
          </a:r>
          <a:r>
            <a:rPr lang="zh-CN" altLang="en-US" sz="1700" kern="1200" dirty="0"/>
            <a:t>，</a:t>
          </a:r>
          <a:r>
            <a:rPr lang="zh-CN" sz="1700" kern="1200" dirty="0"/>
            <a:t>能够基于</a:t>
          </a:r>
          <a:r>
            <a:rPr lang="en-US" sz="1700" kern="1200" dirty="0"/>
            <a:t>SDK</a:t>
          </a:r>
          <a:r>
            <a:rPr lang="zh-CN" sz="1700" kern="1200" dirty="0"/>
            <a:t>进行云平台二次开发和功能拓展</a:t>
          </a:r>
          <a:r>
            <a:rPr lang="en-US" altLang="zh-CN" sz="1700" kern="1200" dirty="0"/>
            <a:t>,</a:t>
          </a:r>
          <a:r>
            <a:rPr lang="zh-CN" altLang="en-US" sz="1700" kern="1200" dirty="0"/>
            <a:t>参与过浪潮云平台的研发和测试工作。</a:t>
          </a:r>
        </a:p>
      </dsp:txBody>
      <dsp:txXfrm>
        <a:off x="628999" y="429396"/>
        <a:ext cx="8128975" cy="859239"/>
      </dsp:txXfrm>
    </dsp:sp>
    <dsp:sp modelId="{84B7DFB1-434A-4130-A819-BC2D861A3698}">
      <dsp:nvSpPr>
        <dsp:cNvPr id="0" name=""/>
        <dsp:cNvSpPr/>
      </dsp:nvSpPr>
      <dsp:spPr>
        <a:xfrm>
          <a:off x="91975" y="321991"/>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08BFEF-89C4-427B-9840-1AF892252DB8}">
      <dsp:nvSpPr>
        <dsp:cNvPr id="0" name=""/>
        <dsp:cNvSpPr/>
      </dsp:nvSpPr>
      <dsp:spPr>
        <a:xfrm>
          <a:off x="1121621" y="1718478"/>
          <a:ext cx="7636354"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3180" rIns="43180" bIns="43180" numCol="1" spcCol="1270" anchor="ctr" anchorCtr="0">
          <a:noAutofit/>
        </a:bodyPr>
        <a:lstStyle/>
        <a:p>
          <a:pPr marL="0" lvl="0" indent="0" algn="l" defTabSz="755650">
            <a:lnSpc>
              <a:spcPct val="90000"/>
            </a:lnSpc>
            <a:spcBef>
              <a:spcPct val="0"/>
            </a:spcBef>
            <a:spcAft>
              <a:spcPct val="35000"/>
            </a:spcAft>
            <a:buNone/>
          </a:pPr>
          <a:r>
            <a:rPr lang="zh-CN" sz="1700" kern="1200" dirty="0"/>
            <a:t>熟悉</a:t>
          </a:r>
          <a:r>
            <a:rPr lang="en-US" sz="1700" kern="1200" dirty="0"/>
            <a:t>AWVS</a:t>
          </a:r>
          <a:r>
            <a:rPr lang="zh-CN" sz="1700" kern="1200" dirty="0"/>
            <a:t>、</a:t>
          </a:r>
          <a:r>
            <a:rPr lang="en-US" sz="1700" kern="1200" dirty="0" err="1"/>
            <a:t>Burpsuite</a:t>
          </a:r>
          <a:r>
            <a:rPr lang="zh-CN" altLang="en-US" sz="1700" kern="1200" dirty="0"/>
            <a:t>等</a:t>
          </a:r>
          <a:r>
            <a:rPr lang="zh-CN" sz="1700" kern="1200" dirty="0"/>
            <a:t>各种漏扫软件和</a:t>
          </a:r>
          <a:r>
            <a:rPr lang="en-US" sz="1700" kern="1200" dirty="0" err="1"/>
            <a:t>sqlmap</a:t>
          </a:r>
          <a:r>
            <a:rPr lang="zh-CN" sz="1700" kern="1200" dirty="0"/>
            <a:t>、菜刀、御剑等漏洞挖掘利用工具，熟悉各种网络木马；各类安全漏洞</a:t>
          </a:r>
          <a:r>
            <a:rPr lang="zh-CN" altLang="en-US" sz="1700" kern="1200" dirty="0"/>
            <a:t>的</a:t>
          </a:r>
          <a:r>
            <a:rPr lang="zh-CN" sz="1700" kern="1200" dirty="0"/>
            <a:t>原理和利用，有丰富的安全</a:t>
          </a:r>
          <a:r>
            <a:rPr lang="zh-CN" altLang="en-US" sz="1700" kern="1200" dirty="0"/>
            <a:t>事件</a:t>
          </a:r>
          <a:r>
            <a:rPr lang="zh-CN" sz="1700" kern="1200" dirty="0"/>
            <a:t>应急处理经验</a:t>
          </a:r>
          <a:endParaRPr lang="zh-CN" altLang="en-US" sz="1700" kern="1200" dirty="0"/>
        </a:p>
      </dsp:txBody>
      <dsp:txXfrm>
        <a:off x="1121621" y="1718478"/>
        <a:ext cx="7636354" cy="859239"/>
      </dsp:txXfrm>
    </dsp:sp>
    <dsp:sp modelId="{1E3D6D91-3303-42F4-BD60-15D600365F68}">
      <dsp:nvSpPr>
        <dsp:cNvPr id="0" name=""/>
        <dsp:cNvSpPr/>
      </dsp:nvSpPr>
      <dsp:spPr>
        <a:xfrm>
          <a:off x="584596" y="1611073"/>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64528-1DC4-49E1-A75D-2F2FCAD947EC}">
      <dsp:nvSpPr>
        <dsp:cNvPr id="0" name=""/>
        <dsp:cNvSpPr/>
      </dsp:nvSpPr>
      <dsp:spPr>
        <a:xfrm>
          <a:off x="1121621" y="3007559"/>
          <a:ext cx="7636354"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latin typeface="Times New Roman" pitchFamily="18" charset="0"/>
              <a:cs typeface="Times New Roman" pitchFamily="18" charset="0"/>
            </a:rPr>
            <a:t>熟悉</a:t>
          </a:r>
          <a:r>
            <a:rPr lang="en-US" altLang="zh-CN" sz="1700" kern="1200" dirty="0">
              <a:latin typeface="Times New Roman" pitchFamily="18" charset="0"/>
              <a:cs typeface="Times New Roman" pitchFamily="18" charset="0"/>
            </a:rPr>
            <a:t>IPS</a:t>
          </a:r>
          <a:r>
            <a:rPr lang="zh-CN" altLang="en-US" sz="1700" kern="1200" dirty="0">
              <a:latin typeface="Times New Roman" pitchFamily="18" charset="0"/>
              <a:cs typeface="Times New Roman" pitchFamily="18" charset="0"/>
            </a:rPr>
            <a:t>、</a:t>
          </a:r>
          <a:r>
            <a:rPr lang="en-US" altLang="zh-CN" sz="1700" kern="1200" dirty="0">
              <a:latin typeface="Times New Roman" pitchFamily="18" charset="0"/>
              <a:cs typeface="Times New Roman" pitchFamily="18" charset="0"/>
            </a:rPr>
            <a:t>IDS</a:t>
          </a:r>
          <a:r>
            <a:rPr lang="zh-CN" altLang="en-US" sz="1700" kern="1200" dirty="0">
              <a:latin typeface="Times New Roman" pitchFamily="18" charset="0"/>
              <a:cs typeface="Times New Roman" pitchFamily="18" charset="0"/>
            </a:rPr>
            <a:t>、</a:t>
          </a:r>
          <a:r>
            <a:rPr lang="en-US" altLang="zh-CN" sz="1700" kern="1200" dirty="0" err="1">
              <a:latin typeface="Times New Roman" pitchFamily="18" charset="0"/>
              <a:cs typeface="Times New Roman" pitchFamily="18" charset="0"/>
            </a:rPr>
            <a:t>waf</a:t>
          </a:r>
          <a:r>
            <a:rPr lang="zh-CN" altLang="en-US" sz="1700" kern="1200" dirty="0">
              <a:latin typeface="Times New Roman" pitchFamily="18" charset="0"/>
              <a:cs typeface="Times New Roman" pitchFamily="18" charset="0"/>
            </a:rPr>
            <a:t>、</a:t>
          </a:r>
          <a:r>
            <a:rPr lang="en-US" altLang="zh-CN" sz="1700" kern="1200" dirty="0">
              <a:latin typeface="Times New Roman" pitchFamily="18" charset="0"/>
              <a:cs typeface="Times New Roman" pitchFamily="18" charset="0"/>
            </a:rPr>
            <a:t>FW</a:t>
          </a:r>
          <a:r>
            <a:rPr lang="zh-CN" altLang="en-US" sz="1700" kern="1200" dirty="0">
              <a:latin typeface="Times New Roman" pitchFamily="18" charset="0"/>
              <a:cs typeface="Times New Roman" pitchFamily="18" charset="0"/>
            </a:rPr>
            <a:t>各种网络和安全设备配置，有信息安全防御建设及信息安全等级保护建设相关经验</a:t>
          </a:r>
          <a:endParaRPr lang="zh-CN" altLang="en-US" sz="1700" kern="1200" dirty="0"/>
        </a:p>
      </dsp:txBody>
      <dsp:txXfrm>
        <a:off x="1121621" y="3007559"/>
        <a:ext cx="7636354" cy="859239"/>
      </dsp:txXfrm>
    </dsp:sp>
    <dsp:sp modelId="{E546D322-4C77-4639-817F-88D9C078D8D9}">
      <dsp:nvSpPr>
        <dsp:cNvPr id="0" name=""/>
        <dsp:cNvSpPr/>
      </dsp:nvSpPr>
      <dsp:spPr>
        <a:xfrm>
          <a:off x="584596" y="2900155"/>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29B08-D855-4368-8EF2-8C220A92FABE}">
      <dsp:nvSpPr>
        <dsp:cNvPr id="0" name=""/>
        <dsp:cNvSpPr/>
      </dsp:nvSpPr>
      <dsp:spPr>
        <a:xfrm>
          <a:off x="628999" y="4296641"/>
          <a:ext cx="8128975" cy="8592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2021"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熟练掌握</a:t>
          </a:r>
          <a:r>
            <a:rPr lang="en-US" altLang="zh-CN" sz="1700" kern="1200" dirty="0"/>
            <a:t>Java</a:t>
          </a:r>
          <a:r>
            <a:rPr lang="zh-CN" altLang="en-US" sz="1700" kern="1200" dirty="0"/>
            <a:t>开发，参与主导多个项目和安全测试工具开发</a:t>
          </a:r>
        </a:p>
      </dsp:txBody>
      <dsp:txXfrm>
        <a:off x="628999" y="4296641"/>
        <a:ext cx="8128975" cy="859239"/>
      </dsp:txXfrm>
    </dsp:sp>
    <dsp:sp modelId="{81EB311F-D2F2-4568-9879-4559D4CAB92F}">
      <dsp:nvSpPr>
        <dsp:cNvPr id="0" name=""/>
        <dsp:cNvSpPr/>
      </dsp:nvSpPr>
      <dsp:spPr>
        <a:xfrm>
          <a:off x="91975" y="4189237"/>
          <a:ext cx="1074048" cy="10740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BBDFA-01D2-4472-95D9-47668F1A3153}">
      <dsp:nvSpPr>
        <dsp:cNvPr id="0" name=""/>
        <dsp:cNvSpPr/>
      </dsp:nvSpPr>
      <dsp:spPr>
        <a:xfrm>
          <a:off x="5277789" y="3476546"/>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提交安全漏洞问题单</a:t>
          </a:r>
        </a:p>
      </dsp:txBody>
      <dsp:txXfrm>
        <a:off x="6071409" y="3921489"/>
        <a:ext cx="1696050" cy="1155140"/>
      </dsp:txXfrm>
    </dsp:sp>
    <dsp:sp modelId="{E7939A2A-CDC8-473E-855A-704651FDA2D8}">
      <dsp:nvSpPr>
        <dsp:cNvPr id="0" name=""/>
        <dsp:cNvSpPr/>
      </dsp:nvSpPr>
      <dsp:spPr>
        <a:xfrm>
          <a:off x="1157059" y="3476546"/>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总结安全漏洞修复方法</a:t>
          </a:r>
        </a:p>
      </dsp:txBody>
      <dsp:txXfrm>
        <a:off x="1192997" y="3921489"/>
        <a:ext cx="1696050" cy="1155140"/>
      </dsp:txXfrm>
    </dsp:sp>
    <dsp:sp modelId="{8A9BEBA2-7934-4103-92C0-A89A139EBF34}">
      <dsp:nvSpPr>
        <dsp:cNvPr id="0" name=""/>
        <dsp:cNvSpPr/>
      </dsp:nvSpPr>
      <dsp:spPr>
        <a:xfrm>
          <a:off x="5277789" y="0"/>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局点安全应急响应支持</a:t>
          </a:r>
        </a:p>
      </dsp:txBody>
      <dsp:txXfrm>
        <a:off x="6071409" y="35938"/>
        <a:ext cx="1696050" cy="1155140"/>
      </dsp:txXfrm>
    </dsp:sp>
    <dsp:sp modelId="{3E6156AE-B6CB-4637-B5A7-94CBE42B6594}">
      <dsp:nvSpPr>
        <dsp:cNvPr id="0" name=""/>
        <dsp:cNvSpPr/>
      </dsp:nvSpPr>
      <dsp:spPr>
        <a:xfrm>
          <a:off x="1157059" y="0"/>
          <a:ext cx="2525608" cy="16360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漏洞扫描工具搭建、维护更新、采购</a:t>
          </a:r>
        </a:p>
      </dsp:txBody>
      <dsp:txXfrm>
        <a:off x="1192997" y="35938"/>
        <a:ext cx="1696050" cy="1155140"/>
      </dsp:txXfrm>
    </dsp:sp>
    <dsp:sp modelId="{D4C837A0-0A84-4522-923F-6871C048985C}">
      <dsp:nvSpPr>
        <dsp:cNvPr id="0" name=""/>
        <dsp:cNvSpPr/>
      </dsp:nvSpPr>
      <dsp:spPr>
        <a:xfrm>
          <a:off x="2215360" y="291416"/>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4</a:t>
          </a:r>
          <a:r>
            <a:rPr lang="zh-CN" altLang="en-US" sz="3900" kern="1200" dirty="0"/>
            <a:t>款</a:t>
          </a:r>
        </a:p>
      </dsp:txBody>
      <dsp:txXfrm>
        <a:off x="2863750" y="939806"/>
        <a:ext cx="1565351" cy="1565351"/>
      </dsp:txXfrm>
    </dsp:sp>
    <dsp:sp modelId="{E49B544D-CCCF-4788-BC72-7D0B676F5C5A}">
      <dsp:nvSpPr>
        <dsp:cNvPr id="0" name=""/>
        <dsp:cNvSpPr/>
      </dsp:nvSpPr>
      <dsp:spPr>
        <a:xfrm rot="5400000">
          <a:off x="4531354" y="291416"/>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10</a:t>
          </a:r>
          <a:r>
            <a:rPr lang="zh-CN" altLang="en-US" sz="3900" kern="1200" dirty="0"/>
            <a:t>次</a:t>
          </a:r>
        </a:p>
      </dsp:txBody>
      <dsp:txXfrm rot="-5400000">
        <a:off x="4531354" y="939806"/>
        <a:ext cx="1565351" cy="1565351"/>
      </dsp:txXfrm>
    </dsp:sp>
    <dsp:sp modelId="{A289B688-A96D-4BC8-B6C3-E5B8997A595E}">
      <dsp:nvSpPr>
        <dsp:cNvPr id="0" name=""/>
        <dsp:cNvSpPr/>
      </dsp:nvSpPr>
      <dsp:spPr>
        <a:xfrm rot="10800000">
          <a:off x="4531354" y="2607409"/>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30</a:t>
          </a:r>
          <a:r>
            <a:rPr lang="zh-CN" altLang="en-US" sz="3900" kern="1200" dirty="0"/>
            <a:t>个</a:t>
          </a:r>
        </a:p>
      </dsp:txBody>
      <dsp:txXfrm rot="10800000">
        <a:off x="4531354" y="2607409"/>
        <a:ext cx="1565351" cy="1565351"/>
      </dsp:txXfrm>
    </dsp:sp>
    <dsp:sp modelId="{75CBE728-5CDE-4010-804C-245CD5EDC1F2}">
      <dsp:nvSpPr>
        <dsp:cNvPr id="0" name=""/>
        <dsp:cNvSpPr/>
      </dsp:nvSpPr>
      <dsp:spPr>
        <a:xfrm rot="16200000">
          <a:off x="2215360" y="2607409"/>
          <a:ext cx="2213741" cy="221374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16</a:t>
          </a:r>
          <a:r>
            <a:rPr lang="zh-CN" altLang="en-US" sz="3900" kern="1200" dirty="0"/>
            <a:t>类</a:t>
          </a:r>
        </a:p>
      </dsp:txBody>
      <dsp:txXfrm rot="5400000">
        <a:off x="2863750" y="2607409"/>
        <a:ext cx="1565351" cy="1565351"/>
      </dsp:txXfrm>
    </dsp:sp>
    <dsp:sp modelId="{BC5AF239-1F90-4703-9D6E-CF8BEE15A999}">
      <dsp:nvSpPr>
        <dsp:cNvPr id="0" name=""/>
        <dsp:cNvSpPr/>
      </dsp:nvSpPr>
      <dsp:spPr>
        <a:xfrm>
          <a:off x="4098064" y="2096152"/>
          <a:ext cx="764328" cy="664633"/>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C0F8DE-4446-4D1A-BDB2-2B672744E70C}">
      <dsp:nvSpPr>
        <dsp:cNvPr id="0" name=""/>
        <dsp:cNvSpPr/>
      </dsp:nvSpPr>
      <dsp:spPr>
        <a:xfrm rot="10800000">
          <a:off x="4098064" y="2351781"/>
          <a:ext cx="764328" cy="664633"/>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B42849-82B9-482D-AFE1-E5E990AEC528}" type="datetimeFigureOut">
              <a:rPr lang="zh-CN" altLang="en-US" smtClean="0"/>
              <a:pPr/>
              <a:t>2017/12/28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C43D9F-348C-4EFA-BA8C-BCBE316224D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模板</a:t>
            </a:r>
            <a:r>
              <a:rPr lang="en-US" altLang="zh-CN" dirty="0"/>
              <a:t>-</a:t>
            </a:r>
            <a:r>
              <a:rPr lang="zh-CN" altLang="en-US" dirty="0"/>
              <a:t>封面</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sz="1200" b="0" i="0" kern="1200" dirty="0">
                <a:solidFill>
                  <a:schemeClr val="tx1"/>
                </a:solidFill>
                <a:effectLst/>
                <a:latin typeface="+mn-lt"/>
                <a:ea typeface="+mn-ea"/>
                <a:cs typeface="+mn-cs"/>
              </a:rPr>
              <a:t>登录情况处理</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先向服务器发送表单数据，服务器再将返回的</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存入本地。</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登陆，服务器会认为你是一个已登陆的用户，所以就会返回给你一个已登陆的内容</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zh-CN" altLang="en-US" sz="1200" b="0" i="0" kern="1200" dirty="0">
                <a:solidFill>
                  <a:schemeClr val="tx1"/>
                </a:solidFill>
                <a:effectLst/>
                <a:latin typeface="+mn-lt"/>
                <a:ea typeface="+mn-ea"/>
                <a:cs typeface="+mn-cs"/>
              </a:rPr>
              <a:t>反爬虫机制：</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r>
              <a:rPr lang="zh-CN" altLang="en-US" sz="1200" b="0" i="0" kern="1200" dirty="0">
                <a:solidFill>
                  <a:schemeClr val="tx1"/>
                </a:solidFill>
                <a:effectLst/>
                <a:latin typeface="+mn-lt"/>
                <a:ea typeface="+mn-ea"/>
                <a:cs typeface="+mn-cs"/>
              </a:rPr>
              <a:t>异步加载</a:t>
            </a:r>
            <a:r>
              <a:rPr lang="en-US" altLang="zh-CN" sz="1200" b="0" i="0" kern="1200" dirty="0">
                <a:solidFill>
                  <a:schemeClr val="tx1"/>
                </a:solidFill>
                <a:effectLst/>
                <a:latin typeface="+mn-lt"/>
                <a:ea typeface="+mn-ea"/>
                <a:cs typeface="+mn-cs"/>
              </a:rPr>
              <a:t>JS</a:t>
            </a:r>
            <a:r>
              <a:rPr lang="zh-CN" altLang="en-US" sz="1200" b="0" i="0" kern="1200" dirty="0">
                <a:solidFill>
                  <a:schemeClr val="tx1"/>
                </a:solidFill>
                <a:effectLst/>
                <a:latin typeface="+mn-lt"/>
                <a:ea typeface="+mn-ea"/>
                <a:cs typeface="+mn-cs"/>
              </a:rPr>
              <a:t>：从网页的</a:t>
            </a:r>
            <a:r>
              <a:rPr lang="en-US" altLang="zh-CN" sz="1200" b="0" i="0" kern="1200" dirty="0" err="1">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加载网页的源代码之后，会在浏览器里执行</a:t>
            </a:r>
            <a:r>
              <a:rPr lang="en-US" altLang="zh-CN" sz="1200" b="0" i="0" kern="1200" dirty="0">
                <a:solidFill>
                  <a:schemeClr val="tx1"/>
                </a:solidFill>
                <a:effectLst/>
                <a:latin typeface="+mn-lt"/>
                <a:ea typeface="+mn-ea"/>
                <a:cs typeface="+mn-cs"/>
              </a:rPr>
              <a:t>JavaScript</a:t>
            </a:r>
            <a:r>
              <a:rPr lang="zh-CN" altLang="en-US" sz="1200" b="0" i="0" kern="1200" dirty="0">
                <a:solidFill>
                  <a:schemeClr val="tx1"/>
                </a:solidFill>
                <a:effectLst/>
                <a:latin typeface="+mn-lt"/>
                <a:ea typeface="+mn-ea"/>
                <a:cs typeface="+mn-cs"/>
              </a:rPr>
              <a:t>程序。这些程序会加载更多的内容</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14</a:t>
            </a:fld>
            <a:endParaRPr lang="zh-CN" altLang="en-US"/>
          </a:p>
        </p:txBody>
      </p:sp>
    </p:spTree>
    <p:extLst>
      <p:ext uri="{BB962C8B-B14F-4D97-AF65-F5344CB8AC3E}">
        <p14:creationId xmlns:p14="http://schemas.microsoft.com/office/powerpoint/2010/main" val="414184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en-US" altLang="zh-CN" sz="1200" b="0" i="0" kern="1200" dirty="0" err="1">
                <a:solidFill>
                  <a:schemeClr val="tx1"/>
                </a:solidFill>
                <a:effectLst/>
                <a:latin typeface="+mn-lt"/>
                <a:ea typeface="+mn-ea"/>
                <a:cs typeface="+mn-cs"/>
              </a:rPr>
              <a:t>Jsoup</a:t>
            </a:r>
            <a:r>
              <a:rPr lang="zh-CN" altLang="en-US" sz="1200" b="0" i="0" kern="1200" dirty="0">
                <a:solidFill>
                  <a:schemeClr val="tx1"/>
                </a:solidFill>
                <a:effectLst/>
                <a:latin typeface="+mn-lt"/>
                <a:ea typeface="+mn-ea"/>
                <a:cs typeface="+mn-cs"/>
              </a:rPr>
              <a:t>代码简洁，共</a:t>
            </a:r>
            <a:r>
              <a:rPr lang="en-US" altLang="zh-CN" sz="1200" b="0" i="0" kern="1200" dirty="0">
                <a:solidFill>
                  <a:schemeClr val="tx1"/>
                </a:solidFill>
                <a:effectLst/>
                <a:latin typeface="+mn-lt"/>
                <a:ea typeface="+mn-ea"/>
                <a:cs typeface="+mn-cs"/>
              </a:rPr>
              <a:t>53</a:t>
            </a:r>
            <a:r>
              <a:rPr lang="zh-CN" altLang="en-US" sz="1200" b="0" i="0" kern="1200" dirty="0">
                <a:solidFill>
                  <a:schemeClr val="tx1"/>
                </a:solidFill>
                <a:effectLst/>
                <a:latin typeface="+mn-lt"/>
                <a:ea typeface="+mn-ea"/>
                <a:cs typeface="+mn-cs"/>
              </a:rPr>
              <a:t>个类，没有任何第三方包依赖。</a:t>
            </a:r>
            <a:endParaRPr lang="en-US" altLang="zh-CN" sz="1200" b="0" i="0" kern="1200" dirty="0">
              <a:solidFill>
                <a:schemeClr val="tx1"/>
              </a:solidFill>
              <a:effectLst/>
              <a:latin typeface="+mn-lt"/>
              <a:ea typeface="+mn-ea"/>
              <a:cs typeface="+mn-cs"/>
            </a:endParaRPr>
          </a:p>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15</a:t>
            </a:fld>
            <a:endParaRPr lang="zh-CN" altLang="en-US"/>
          </a:p>
        </p:txBody>
      </p:sp>
    </p:spTree>
    <p:extLst>
      <p:ext uri="{BB962C8B-B14F-4D97-AF65-F5344CB8AC3E}">
        <p14:creationId xmlns:p14="http://schemas.microsoft.com/office/powerpoint/2010/main" val="159423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16</a:t>
            </a:fld>
            <a:endParaRPr lang="zh-CN" altLang="en-US"/>
          </a:p>
        </p:txBody>
      </p:sp>
    </p:spTree>
    <p:extLst>
      <p:ext uri="{BB962C8B-B14F-4D97-AF65-F5344CB8AC3E}">
        <p14:creationId xmlns:p14="http://schemas.microsoft.com/office/powerpoint/2010/main" val="11074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18</a:t>
            </a:fld>
            <a:endParaRPr lang="zh-CN" altLang="en-US"/>
          </a:p>
        </p:txBody>
      </p:sp>
    </p:spTree>
    <p:extLst>
      <p:ext uri="{BB962C8B-B14F-4D97-AF65-F5344CB8AC3E}">
        <p14:creationId xmlns:p14="http://schemas.microsoft.com/office/powerpoint/2010/main" val="3058930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补图：</a:t>
            </a:r>
            <a:r>
              <a:rPr lang="en-US" altLang="zh-CN" dirty="0"/>
              <a:t>Nessus</a:t>
            </a: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19</a:t>
            </a:fld>
            <a:endParaRPr lang="zh-CN" altLang="en-US"/>
          </a:p>
        </p:txBody>
      </p:sp>
    </p:spTree>
    <p:extLst>
      <p:ext uri="{BB962C8B-B14F-4D97-AF65-F5344CB8AC3E}">
        <p14:creationId xmlns:p14="http://schemas.microsoft.com/office/powerpoint/2010/main" val="209974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少一图</a:t>
            </a:r>
            <a:r>
              <a:rPr lang="en-US" altLang="zh-CN" dirty="0"/>
              <a:t>:</a:t>
            </a:r>
            <a:r>
              <a:rPr lang="zh-CN" altLang="en-US" dirty="0"/>
              <a:t>等级保护实施指南</a:t>
            </a:r>
            <a:endParaRPr lang="en-US" altLang="zh-CN" dirty="0"/>
          </a:p>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20</a:t>
            </a:fld>
            <a:endParaRPr lang="zh-CN" altLang="en-US"/>
          </a:p>
        </p:txBody>
      </p:sp>
    </p:spTree>
    <p:extLst>
      <p:ext uri="{BB962C8B-B14F-4D97-AF65-F5344CB8AC3E}">
        <p14:creationId xmlns:p14="http://schemas.microsoft.com/office/powerpoint/2010/main" val="273340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展示图：邮件、</a:t>
            </a:r>
            <a:r>
              <a:rPr lang="en-US" altLang="zh-CN" dirty="0"/>
              <a:t>Excel</a:t>
            </a:r>
            <a:r>
              <a:rPr lang="zh-CN" altLang="en-US" dirty="0"/>
              <a:t>截图、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21</a:t>
            </a:fld>
            <a:endParaRPr lang="zh-CN" altLang="en-US"/>
          </a:p>
        </p:txBody>
      </p:sp>
    </p:spTree>
    <p:extLst>
      <p:ext uri="{BB962C8B-B14F-4D97-AF65-F5344CB8AC3E}">
        <p14:creationId xmlns:p14="http://schemas.microsoft.com/office/powerpoint/2010/main" val="1101449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功能截图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22</a:t>
            </a:fld>
            <a:endParaRPr lang="zh-CN" altLang="en-US"/>
          </a:p>
        </p:txBody>
      </p:sp>
    </p:spTree>
    <p:extLst>
      <p:ext uri="{BB962C8B-B14F-4D97-AF65-F5344CB8AC3E}">
        <p14:creationId xmlns:p14="http://schemas.microsoft.com/office/powerpoint/2010/main" val="503319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代码图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23</a:t>
            </a:fld>
            <a:endParaRPr lang="zh-CN" altLang="en-US"/>
          </a:p>
        </p:txBody>
      </p:sp>
    </p:spTree>
    <p:extLst>
      <p:ext uri="{BB962C8B-B14F-4D97-AF65-F5344CB8AC3E}">
        <p14:creationId xmlns:p14="http://schemas.microsoft.com/office/powerpoint/2010/main" val="1903831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24</a:t>
            </a:fld>
            <a:endParaRPr lang="zh-CN" altLang="en-US"/>
          </a:p>
        </p:txBody>
      </p:sp>
    </p:spTree>
    <p:extLst>
      <p:ext uri="{BB962C8B-B14F-4D97-AF65-F5344CB8AC3E}">
        <p14:creationId xmlns:p14="http://schemas.microsoft.com/office/powerpoint/2010/main" val="92046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封面指导规范，不是</a:t>
            </a:r>
            <a:r>
              <a:rPr lang="en-US" altLang="zh-CN" dirty="0"/>
              <a:t>PPT</a:t>
            </a:r>
            <a:r>
              <a:rPr lang="zh-CN" altLang="en-US" dirty="0"/>
              <a:t>模板</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25</a:t>
            </a:fld>
            <a:endParaRPr lang="zh-CN" altLang="en-US"/>
          </a:p>
        </p:txBody>
      </p:sp>
    </p:spTree>
    <p:extLst>
      <p:ext uri="{BB962C8B-B14F-4D97-AF65-F5344CB8AC3E}">
        <p14:creationId xmlns:p14="http://schemas.microsoft.com/office/powerpoint/2010/main" val="373942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26</a:t>
            </a:fld>
            <a:endParaRPr lang="zh-CN" altLang="en-US"/>
          </a:p>
        </p:txBody>
      </p:sp>
    </p:spTree>
    <p:extLst>
      <p:ext uri="{BB962C8B-B14F-4D97-AF65-F5344CB8AC3E}">
        <p14:creationId xmlns:p14="http://schemas.microsoft.com/office/powerpoint/2010/main" val="2865430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zh-CN" altLang="en-US" dirty="0"/>
              <a:t>补充抓取保存截图</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27</a:t>
            </a:fld>
            <a:endParaRPr lang="zh-CN" altLang="en-US"/>
          </a:p>
        </p:txBody>
      </p:sp>
    </p:spTree>
    <p:extLst>
      <p:ext uri="{BB962C8B-B14F-4D97-AF65-F5344CB8AC3E}">
        <p14:creationId xmlns:p14="http://schemas.microsoft.com/office/powerpoint/2010/main" val="246327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28</a:t>
            </a:fld>
            <a:endParaRPr lang="zh-CN" altLang="en-US"/>
          </a:p>
        </p:txBody>
      </p:sp>
    </p:spTree>
    <p:extLst>
      <p:ext uri="{BB962C8B-B14F-4D97-AF65-F5344CB8AC3E}">
        <p14:creationId xmlns:p14="http://schemas.microsoft.com/office/powerpoint/2010/main" val="3560005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29</a:t>
            </a:fld>
            <a:endParaRPr lang="zh-CN" altLang="en-US"/>
          </a:p>
        </p:txBody>
      </p:sp>
    </p:spTree>
    <p:extLst>
      <p:ext uri="{BB962C8B-B14F-4D97-AF65-F5344CB8AC3E}">
        <p14:creationId xmlns:p14="http://schemas.microsoft.com/office/powerpoint/2010/main" val="735000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30</a:t>
            </a:fld>
            <a:endParaRPr lang="zh-CN" altLang="en-US"/>
          </a:p>
        </p:txBody>
      </p:sp>
    </p:spTree>
    <p:extLst>
      <p:ext uri="{BB962C8B-B14F-4D97-AF65-F5344CB8AC3E}">
        <p14:creationId xmlns:p14="http://schemas.microsoft.com/office/powerpoint/2010/main" val="3687747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31</a:t>
            </a:fld>
            <a:endParaRPr lang="zh-CN" altLang="en-US"/>
          </a:p>
        </p:txBody>
      </p:sp>
    </p:spTree>
    <p:extLst>
      <p:ext uri="{BB962C8B-B14F-4D97-AF65-F5344CB8AC3E}">
        <p14:creationId xmlns:p14="http://schemas.microsoft.com/office/powerpoint/2010/main" val="390031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33</a:t>
            </a:fld>
            <a:endParaRPr lang="zh-CN" altLang="en-US"/>
          </a:p>
        </p:txBody>
      </p:sp>
    </p:spTree>
    <p:extLst>
      <p:ext uri="{BB962C8B-B14F-4D97-AF65-F5344CB8AC3E}">
        <p14:creationId xmlns:p14="http://schemas.microsoft.com/office/powerpoint/2010/main" val="168585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封底</a:t>
            </a: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marL="800100" lvl="1" indent="-342900">
              <a:lnSpc>
                <a:spcPct val="200000"/>
              </a:lnSpc>
              <a:buClr>
                <a:srgbClr val="FF0000"/>
              </a:buClr>
              <a:buFont typeface="Wingdings" panose="05000000000000000000" pitchFamily="2" charset="2"/>
              <a:buChar char="Ø"/>
            </a:pPr>
            <a:endParaRPr kumimoji="0" lang="en-US" altLang="zh-CN" sz="1600" b="1" dirty="0">
              <a:latin typeface="宋体" charset="-122"/>
              <a:ea typeface="华文细黑" pitchFamily="2" charset="-122"/>
            </a:endParaRPr>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目录指导规范，不是</a:t>
            </a:r>
            <a:r>
              <a:rPr lang="en-US" altLang="zh-CN" dirty="0"/>
              <a:t>PPT</a:t>
            </a:r>
            <a:r>
              <a:rPr lang="zh-CN" altLang="en-US" dirty="0"/>
              <a:t>模板</a:t>
            </a: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7</a:t>
            </a:fld>
            <a:endParaRPr lang="zh-CN" altLang="en-US"/>
          </a:p>
        </p:txBody>
      </p:sp>
    </p:spTree>
    <p:extLst>
      <p:ext uri="{BB962C8B-B14F-4D97-AF65-F5344CB8AC3E}">
        <p14:creationId xmlns:p14="http://schemas.microsoft.com/office/powerpoint/2010/main" val="1821144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目录指导规范，不是</a:t>
            </a:r>
            <a:r>
              <a:rPr lang="en-US" altLang="zh-CN" dirty="0"/>
              <a:t>PPT</a:t>
            </a:r>
            <a:r>
              <a:rPr lang="zh-CN" altLang="en-US" dirty="0"/>
              <a:t>模板</a:t>
            </a: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9</a:t>
            </a:fld>
            <a:endParaRPr lang="zh-CN" altLang="en-US"/>
          </a:p>
        </p:txBody>
      </p:sp>
    </p:spTree>
    <p:extLst>
      <p:ext uri="{BB962C8B-B14F-4D97-AF65-F5344CB8AC3E}">
        <p14:creationId xmlns:p14="http://schemas.microsoft.com/office/powerpoint/2010/main" val="376447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a:solidFill>
                  <a:schemeClr val="tx1"/>
                </a:solidFill>
                <a:effectLst/>
                <a:latin typeface="+mn-lt"/>
                <a:ea typeface="+mn-ea"/>
                <a:cs typeface="+mn-cs"/>
              </a:rPr>
              <a:t>　用户层接口：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-cli </a:t>
            </a:r>
            <a:r>
              <a:rPr lang="zh-CN" altLang="en-US" sz="1200" b="0" i="0" kern="1200" dirty="0">
                <a:solidFill>
                  <a:schemeClr val="tx1"/>
                </a:solidFill>
                <a:effectLst/>
                <a:latin typeface="+mn-lt"/>
                <a:ea typeface="+mn-ea"/>
                <a:cs typeface="+mn-cs"/>
              </a:rPr>
              <a:t>命令行接口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从命令行访问</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服务层的程序</a:t>
            </a:r>
          </a:p>
          <a:p>
            <a:r>
              <a:rPr lang="zh-CN" altLang="en-US" sz="1200" b="0" i="1"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Greenbone</a:t>
            </a:r>
            <a:r>
              <a:rPr lang="en-US" altLang="zh-CN" sz="1200" b="0" i="0" kern="1200" dirty="0">
                <a:solidFill>
                  <a:schemeClr val="tx1"/>
                </a:solidFill>
                <a:effectLst/>
                <a:latin typeface="+mn-lt"/>
                <a:ea typeface="+mn-ea"/>
                <a:cs typeface="+mn-cs"/>
              </a:rPr>
              <a:t>-security-</a:t>
            </a:r>
            <a:r>
              <a:rPr lang="en-US" altLang="zh-CN" sz="1200" b="0" i="0" kern="1200" dirty="0" err="1">
                <a:solidFill>
                  <a:schemeClr val="tx1"/>
                </a:solidFill>
                <a:effectLst/>
                <a:latin typeface="+mn-lt"/>
                <a:ea typeface="+mn-ea"/>
                <a:cs typeface="+mn-cs"/>
              </a:rPr>
              <a:t>assistabt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访问</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端接口</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gsad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访问</a:t>
            </a:r>
            <a:r>
              <a:rPr lang="en-US" altLang="zh-CN" sz="1200" b="0" i="0" kern="1200" dirty="0" err="1">
                <a:solidFill>
                  <a:schemeClr val="tx1"/>
                </a:solidFill>
                <a:effectLst/>
                <a:latin typeface="+mn-lt"/>
                <a:ea typeface="+mn-ea"/>
                <a:cs typeface="+mn-cs"/>
              </a:rPr>
              <a:t>opebvas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服务层的</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接口，默认监听地址为</a:t>
            </a:r>
            <a:r>
              <a:rPr lang="en-US" altLang="zh-CN" sz="1200" b="0" i="0" kern="1200" dirty="0">
                <a:solidFill>
                  <a:schemeClr val="tx1"/>
                </a:solidFill>
                <a:effectLst/>
                <a:latin typeface="+mn-lt"/>
                <a:ea typeface="+mn-ea"/>
                <a:cs typeface="+mn-cs"/>
              </a:rPr>
              <a:t>127.0.0.1</a:t>
            </a:r>
            <a:r>
              <a:rPr lang="zh-CN" altLang="en-US" sz="1200" b="0" i="0" kern="1200" dirty="0">
                <a:solidFill>
                  <a:schemeClr val="tx1"/>
                </a:solidFill>
                <a:effectLst/>
                <a:latin typeface="+mn-lt"/>
                <a:ea typeface="+mn-ea"/>
                <a:cs typeface="+mn-cs"/>
              </a:rPr>
              <a:t>，端口为</a:t>
            </a:r>
            <a:r>
              <a:rPr lang="en-US" altLang="zh-CN" sz="1200" b="0" i="0" kern="1200" dirty="0">
                <a:solidFill>
                  <a:schemeClr val="tx1"/>
                </a:solidFill>
                <a:effectLst/>
                <a:latin typeface="+mn-lt"/>
                <a:ea typeface="+mn-ea"/>
                <a:cs typeface="+mn-cs"/>
              </a:rPr>
              <a:t>9392</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Greenbone</a:t>
            </a:r>
            <a:r>
              <a:rPr lang="en-US" altLang="zh-CN" sz="1200" b="0" i="0" kern="1200" dirty="0">
                <a:solidFill>
                  <a:schemeClr val="tx1"/>
                </a:solidFill>
                <a:effectLst/>
                <a:latin typeface="+mn-lt"/>
                <a:ea typeface="+mn-ea"/>
                <a:cs typeface="+mn-cs"/>
              </a:rPr>
              <a:t>-Desktop-Suite </a:t>
            </a:r>
            <a:r>
              <a:rPr lang="zh-CN" altLang="en-US" sz="1200" b="0" i="0" kern="1200" dirty="0">
                <a:solidFill>
                  <a:schemeClr val="tx1"/>
                </a:solidFill>
                <a:effectLst/>
                <a:latin typeface="+mn-lt"/>
                <a:ea typeface="+mn-ea"/>
                <a:cs typeface="+mn-cs"/>
              </a:rPr>
              <a:t>桌面图形化接口</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gsd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提供访问</a:t>
            </a:r>
            <a:r>
              <a:rPr lang="en-US" altLang="zh-CN" sz="1200" b="0" i="0" kern="1200" dirty="0" err="1">
                <a:solidFill>
                  <a:schemeClr val="tx1"/>
                </a:solidFill>
                <a:effectLst/>
                <a:latin typeface="+mn-lt"/>
                <a:ea typeface="+mn-ea"/>
                <a:cs typeface="+mn-cs"/>
              </a:rPr>
              <a:t>opebvas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服务层的桌面图形化接口</a:t>
            </a:r>
            <a:br>
              <a:rPr lang="zh-CN" altLang="en-US" sz="1200" b="0"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　　　　服务层组件</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-manager </a:t>
            </a:r>
            <a:r>
              <a:rPr lang="zh-CN" altLang="en-US" sz="1200" b="0" i="0" kern="1200" dirty="0">
                <a:solidFill>
                  <a:schemeClr val="tx1"/>
                </a:solidFill>
                <a:effectLst/>
                <a:latin typeface="+mn-lt"/>
                <a:ea typeface="+mn-ea"/>
                <a:cs typeface="+mn-cs"/>
              </a:rPr>
              <a:t>管理器：与接口通信，分配扫描任务，并根据扫描结果生成评估报告，默认端口为</a:t>
            </a:r>
            <a:r>
              <a:rPr lang="en-US" altLang="zh-CN" sz="1200" b="0" i="0" kern="1200" dirty="0">
                <a:solidFill>
                  <a:schemeClr val="tx1"/>
                </a:solidFill>
                <a:effectLst/>
                <a:latin typeface="+mn-lt"/>
                <a:ea typeface="+mn-ea"/>
                <a:cs typeface="+mn-cs"/>
              </a:rPr>
              <a:t>9390</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t>
            </a:r>
            <a:r>
              <a:rPr lang="en-US" altLang="zh-CN" sz="1200" b="0" i="0" kern="1200" dirty="0">
                <a:solidFill>
                  <a:schemeClr val="tx1"/>
                </a:solidFill>
                <a:effectLst/>
                <a:latin typeface="+mn-lt"/>
                <a:ea typeface="+mn-ea"/>
                <a:cs typeface="+mn-cs"/>
              </a:rPr>
              <a:t>-scanner </a:t>
            </a:r>
            <a:r>
              <a:rPr lang="zh-CN" altLang="en-US" sz="1200" b="0" i="0" kern="1200" dirty="0">
                <a:solidFill>
                  <a:schemeClr val="tx1"/>
                </a:solidFill>
                <a:effectLst/>
                <a:latin typeface="+mn-lt"/>
                <a:ea typeface="+mn-ea"/>
                <a:cs typeface="+mn-cs"/>
              </a:rPr>
              <a:t>扫描器：调用各种漏洞测试插件，执行分配的扫描操作，默认端口为</a:t>
            </a:r>
            <a:r>
              <a:rPr lang="en-US" altLang="zh-CN" sz="1200" b="0" i="0" kern="1200" dirty="0">
                <a:solidFill>
                  <a:schemeClr val="tx1"/>
                </a:solidFill>
                <a:effectLst/>
                <a:latin typeface="+mn-lt"/>
                <a:ea typeface="+mn-ea"/>
                <a:cs typeface="+mn-cs"/>
              </a:rPr>
              <a:t>9391</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openvas-adminstrator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管理员：负责管理配置信息，用户授权等相关工作，默认监听地址为</a:t>
            </a:r>
            <a:r>
              <a:rPr lang="en-US" altLang="zh-CN" sz="1200" b="0" i="0" kern="1200" dirty="0">
                <a:solidFill>
                  <a:schemeClr val="tx1"/>
                </a:solidFill>
                <a:effectLst/>
                <a:latin typeface="+mn-lt"/>
                <a:ea typeface="+mn-ea"/>
                <a:cs typeface="+mn-cs"/>
              </a:rPr>
              <a:t>127.0.0.1</a:t>
            </a:r>
            <a:r>
              <a:rPr lang="zh-CN" altLang="en-US" sz="1200" b="0" i="0" kern="1200" dirty="0">
                <a:solidFill>
                  <a:schemeClr val="tx1"/>
                </a:solidFill>
                <a:effectLst/>
                <a:latin typeface="+mn-lt"/>
                <a:ea typeface="+mn-ea"/>
                <a:cs typeface="+mn-cs"/>
              </a:rPr>
              <a:t>，端口为</a:t>
            </a:r>
            <a:r>
              <a:rPr lang="en-US" altLang="zh-CN" sz="1200" b="0" i="0" kern="1200" dirty="0">
                <a:solidFill>
                  <a:schemeClr val="tx1"/>
                </a:solidFill>
                <a:effectLst/>
                <a:latin typeface="+mn-lt"/>
                <a:ea typeface="+mn-ea"/>
                <a:cs typeface="+mn-cs"/>
              </a:rPr>
              <a:t>9393</a:t>
            </a:r>
            <a:br>
              <a:rPr lang="en-US" altLang="zh-CN" sz="1200" b="0"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　　　　文件系统</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10</a:t>
            </a:fld>
            <a:endParaRPr lang="zh-CN" altLang="en-US"/>
          </a:p>
        </p:txBody>
      </p:sp>
    </p:spTree>
    <p:extLst>
      <p:ext uri="{BB962C8B-B14F-4D97-AF65-F5344CB8AC3E}">
        <p14:creationId xmlns:p14="http://schemas.microsoft.com/office/powerpoint/2010/main" val="1473190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11</a:t>
            </a:fld>
            <a:endParaRPr lang="zh-CN" altLang="en-US"/>
          </a:p>
        </p:txBody>
      </p:sp>
    </p:spTree>
    <p:extLst>
      <p:ext uri="{BB962C8B-B14F-4D97-AF65-F5344CB8AC3E}">
        <p14:creationId xmlns:p14="http://schemas.microsoft.com/office/powerpoint/2010/main" val="110703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12</a:t>
            </a:fld>
            <a:endParaRPr lang="zh-CN" altLang="en-US"/>
          </a:p>
        </p:txBody>
      </p:sp>
    </p:spTree>
    <p:extLst>
      <p:ext uri="{BB962C8B-B14F-4D97-AF65-F5344CB8AC3E}">
        <p14:creationId xmlns:p14="http://schemas.microsoft.com/office/powerpoint/2010/main" val="285629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lvl="1" indent="0">
              <a:lnSpc>
                <a:spcPct val="130000"/>
              </a:lnSpc>
              <a:buClr>
                <a:srgbClr val="FF0000"/>
              </a:buClr>
              <a:buFont typeface="Wingdings" panose="05000000000000000000" pitchFamily="2" charset="2"/>
              <a:buNone/>
            </a:pPr>
            <a:r>
              <a:rPr lang="en-US" altLang="zh-CN" sz="1600" dirty="0">
                <a:latin typeface="宋体" charset="-122"/>
                <a:ea typeface="华文细黑" pitchFamily="2" charset="-122"/>
              </a:rPr>
              <a:t>1</a:t>
            </a:r>
            <a:r>
              <a:rPr lang="zh-CN" altLang="en-US" sz="1600" dirty="0">
                <a:latin typeface="宋体" charset="-122"/>
                <a:ea typeface="华文细黑" pitchFamily="2" charset="-122"/>
              </a:rPr>
              <a:t>、网络爬虫首先通过一个入口</a:t>
            </a:r>
            <a:r>
              <a:rPr lang="en-US" altLang="zh-CN" sz="1600" dirty="0">
                <a:latin typeface="宋体" charset="-122"/>
                <a:ea typeface="华文细黑" pitchFamily="2" charset="-122"/>
              </a:rPr>
              <a:t>URL</a:t>
            </a:r>
            <a:r>
              <a:rPr lang="zh-CN" altLang="en-US" sz="1600" dirty="0">
                <a:latin typeface="宋体" charset="-122"/>
                <a:ea typeface="华文细黑" pitchFamily="2" charset="-122"/>
              </a:rPr>
              <a:t>搜寻网页链接地址，自动建立索引，不断抽取新</a:t>
            </a:r>
            <a:r>
              <a:rPr lang="en-US" altLang="zh-CN" sz="1600" dirty="0">
                <a:latin typeface="宋体" charset="-122"/>
                <a:ea typeface="华文细黑" pitchFamily="2" charset="-122"/>
              </a:rPr>
              <a:t>URL</a:t>
            </a:r>
            <a:r>
              <a:rPr lang="zh-CN" altLang="en-US" sz="1600" dirty="0">
                <a:latin typeface="宋体" charset="-122"/>
                <a:ea typeface="华文细黑" pitchFamily="2" charset="-122"/>
              </a:rPr>
              <a:t>放入队列，直到整个网站爬行完毕或满足一定条件后终止。</a:t>
            </a:r>
            <a:endParaRPr lang="en-US" altLang="zh-CN" sz="1600" dirty="0">
              <a:latin typeface="宋体" charset="-122"/>
              <a:ea typeface="华文细黑" pitchFamily="2" charset="-122"/>
            </a:endParaRPr>
          </a:p>
          <a:p>
            <a:pPr marL="457200" lvl="1" indent="0">
              <a:lnSpc>
                <a:spcPct val="130000"/>
              </a:lnSpc>
              <a:buClr>
                <a:srgbClr val="FF0000"/>
              </a:buClr>
              <a:buFont typeface="Wingdings" panose="05000000000000000000" pitchFamily="2" charset="2"/>
              <a:buNone/>
            </a:pPr>
            <a:r>
              <a:rPr lang="en-US" altLang="zh-CN" sz="1600" dirty="0">
                <a:latin typeface="宋体" charset="-122"/>
                <a:ea typeface="华文细黑" pitchFamily="2" charset="-122"/>
              </a:rPr>
              <a:t>2</a:t>
            </a:r>
            <a:r>
              <a:rPr lang="zh-CN" altLang="en-US" sz="1600" dirty="0">
                <a:latin typeface="宋体" charset="-122"/>
                <a:ea typeface="华文细黑" pitchFamily="2" charset="-122"/>
              </a:rPr>
              <a:t>、抓取的网页会进行储存、分析、过滤，并建立索引，以便之后查询检索</a:t>
            </a:r>
            <a:endParaRPr lang="en-US" altLang="zh-CN" sz="1600" dirty="0">
              <a:latin typeface="宋体" charset="-122"/>
              <a:ea typeface="华文细黑" pitchFamily="2" charset="-122"/>
            </a:endParaRPr>
          </a:p>
          <a:p>
            <a:pPr marL="457200" lvl="1" indent="0">
              <a:lnSpc>
                <a:spcPct val="130000"/>
              </a:lnSpc>
              <a:buClr>
                <a:srgbClr val="FF0000"/>
              </a:buClr>
              <a:buFont typeface="Wingdings" panose="05000000000000000000" pitchFamily="2" charset="2"/>
              <a:buNone/>
            </a:pPr>
            <a:r>
              <a:rPr lang="en-US" altLang="zh-CN" sz="1600" dirty="0">
                <a:latin typeface="宋体" charset="-122"/>
                <a:ea typeface="华文细黑" pitchFamily="2" charset="-122"/>
              </a:rPr>
              <a:t>3</a:t>
            </a:r>
            <a:r>
              <a:rPr lang="zh-CN" altLang="en-US" sz="1600" dirty="0">
                <a:latin typeface="宋体" charset="-122"/>
                <a:ea typeface="华文细黑" pitchFamily="2" charset="-122"/>
              </a:rPr>
              <a:t>、对符合预设条件的结构化数据进行存储持久化</a:t>
            </a:r>
            <a:endParaRPr lang="en-US" altLang="zh-CN" sz="1600" dirty="0">
              <a:latin typeface="宋体" charset="-122"/>
              <a:ea typeface="华文细黑" pitchFamily="2" charset="-122"/>
            </a:endParaRPr>
          </a:p>
          <a:p>
            <a:endParaRPr lang="zh-CN" altLang="en-US" dirty="0"/>
          </a:p>
        </p:txBody>
      </p:sp>
      <p:sp>
        <p:nvSpPr>
          <p:cNvPr id="4" name="灯片编号占位符 3"/>
          <p:cNvSpPr>
            <a:spLocks noGrp="1"/>
          </p:cNvSpPr>
          <p:nvPr>
            <p:ph type="sldNum" sz="quarter" idx="10"/>
          </p:nvPr>
        </p:nvSpPr>
        <p:spPr/>
        <p:txBody>
          <a:bodyPr/>
          <a:lstStyle/>
          <a:p>
            <a:fld id="{EEC43D9F-348C-4EFA-BA8C-BCBE316224D1}" type="slidenum">
              <a:rPr lang="zh-CN" altLang="en-US" smtClean="0"/>
              <a:pPr/>
              <a:t>13</a:t>
            </a:fld>
            <a:endParaRPr lang="zh-CN" altLang="en-US"/>
          </a:p>
        </p:txBody>
      </p:sp>
    </p:spTree>
    <p:extLst>
      <p:ext uri="{BB962C8B-B14F-4D97-AF65-F5344CB8AC3E}">
        <p14:creationId xmlns:p14="http://schemas.microsoft.com/office/powerpoint/2010/main" val="3208205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TextBox 3"/>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grpSp>
        <p:nvGrpSpPr>
          <p:cNvPr id="2" name="Group 4"/>
          <p:cNvGrpSpPr>
            <a:grpSpLocks noChangeAspect="1"/>
          </p:cNvGrpSpPr>
          <p:nvPr userDrawn="1"/>
        </p:nvGrpSpPr>
        <p:grpSpPr bwMode="auto">
          <a:xfrm>
            <a:off x="117475" y="6588125"/>
            <a:ext cx="771525" cy="196850"/>
            <a:chOff x="1292" y="1661"/>
            <a:chExt cx="3390" cy="862"/>
          </a:xfrm>
        </p:grpSpPr>
        <p:sp>
          <p:nvSpPr>
            <p:cNvPr id="6"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7"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8"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9"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10"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11"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12"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13"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14"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15"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
        <p:nvSpPr>
          <p:cNvPr id="24" name="标题 1"/>
          <p:cNvSpPr>
            <a:spLocks noGrp="1"/>
          </p:cNvSpPr>
          <p:nvPr>
            <p:ph type="title" hasCustomPrompt="1"/>
          </p:nvPr>
        </p:nvSpPr>
        <p:spPr>
          <a:xfrm>
            <a:off x="539552" y="403200"/>
            <a:ext cx="8229600" cy="649536"/>
          </a:xfrm>
          <a:prstGeom prst="rect">
            <a:avLst/>
          </a:prstGeom>
        </p:spPr>
        <p:txBody>
          <a:bodyPr/>
          <a:lstStyle>
            <a:lvl1pPr algn="l">
              <a:defRPr sz="3200" b="1">
                <a:solidFill>
                  <a:srgbClr val="C00000"/>
                </a:solidFill>
                <a:latin typeface="微软雅黑" pitchFamily="34" charset="-122"/>
                <a:ea typeface="微软雅黑" pitchFamily="34" charset="-122"/>
              </a:defRPr>
            </a:lvl1pPr>
          </a:lstStyle>
          <a:p>
            <a:r>
              <a:rPr lang="zh-CN" altLang="en-US" dirty="0"/>
              <a:t>单击此处编辑目录标题</a:t>
            </a:r>
          </a:p>
        </p:txBody>
      </p:sp>
      <p:sp>
        <p:nvSpPr>
          <p:cNvPr id="33" name="内容占位符 2"/>
          <p:cNvSpPr>
            <a:spLocks noGrp="1"/>
          </p:cNvSpPr>
          <p:nvPr>
            <p:ph idx="1" hasCustomPrompt="1"/>
          </p:nvPr>
        </p:nvSpPr>
        <p:spPr>
          <a:xfrm>
            <a:off x="539552" y="1916833"/>
            <a:ext cx="8064896" cy="504056"/>
          </a:xfrm>
          <a:prstGeom prst="rect">
            <a:avLst/>
          </a:prstGeom>
        </p:spPr>
        <p:txBody>
          <a:bodyPr/>
          <a:lstStyle>
            <a:lvl1pPr marL="0" indent="0">
              <a:lnSpc>
                <a:spcPct val="150000"/>
              </a:lnSpc>
              <a:spcBef>
                <a:spcPts val="0"/>
              </a:spcBef>
              <a:buNone/>
              <a:defRPr sz="14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单击此处编辑标题说明文字</a:t>
            </a:r>
          </a:p>
        </p:txBody>
      </p:sp>
      <p:sp>
        <p:nvSpPr>
          <p:cNvPr id="35" name="内容占位符 2"/>
          <p:cNvSpPr>
            <a:spLocks noGrp="1"/>
          </p:cNvSpPr>
          <p:nvPr>
            <p:ph idx="10" hasCustomPrompt="1"/>
          </p:nvPr>
        </p:nvSpPr>
        <p:spPr>
          <a:xfrm>
            <a:off x="539552" y="3104965"/>
            <a:ext cx="8064896" cy="504056"/>
          </a:xfrm>
          <a:prstGeom prst="rect">
            <a:avLst/>
          </a:prstGeom>
        </p:spPr>
        <p:txBody>
          <a:bodyPr/>
          <a:lstStyle>
            <a:lvl1pPr marL="0" indent="0">
              <a:lnSpc>
                <a:spcPct val="150000"/>
              </a:lnSpc>
              <a:spcBef>
                <a:spcPts val="0"/>
              </a:spcBef>
              <a:buNone/>
              <a:defRPr sz="14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单击此处编辑标题说明文字</a:t>
            </a:r>
          </a:p>
        </p:txBody>
      </p:sp>
      <p:sp>
        <p:nvSpPr>
          <p:cNvPr id="37" name="内容占位符 2"/>
          <p:cNvSpPr>
            <a:spLocks noGrp="1"/>
          </p:cNvSpPr>
          <p:nvPr>
            <p:ph idx="11" hasCustomPrompt="1"/>
          </p:nvPr>
        </p:nvSpPr>
        <p:spPr>
          <a:xfrm>
            <a:off x="539552" y="4293097"/>
            <a:ext cx="8064896" cy="504056"/>
          </a:xfrm>
          <a:prstGeom prst="rect">
            <a:avLst/>
          </a:prstGeom>
        </p:spPr>
        <p:txBody>
          <a:bodyPr/>
          <a:lstStyle>
            <a:lvl1pPr marL="0" indent="0">
              <a:lnSpc>
                <a:spcPct val="150000"/>
              </a:lnSpc>
              <a:spcBef>
                <a:spcPts val="0"/>
              </a:spcBef>
              <a:buNone/>
              <a:defRPr sz="14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单击此处编辑标题说明文字</a:t>
            </a:r>
          </a:p>
        </p:txBody>
      </p:sp>
      <p:sp>
        <p:nvSpPr>
          <p:cNvPr id="41" name="内容占位符 2"/>
          <p:cNvSpPr>
            <a:spLocks noGrp="1"/>
          </p:cNvSpPr>
          <p:nvPr>
            <p:ph idx="12" hasCustomPrompt="1"/>
          </p:nvPr>
        </p:nvSpPr>
        <p:spPr>
          <a:xfrm>
            <a:off x="539552" y="1484784"/>
            <a:ext cx="8064896" cy="504056"/>
          </a:xfrm>
          <a:prstGeom prst="rect">
            <a:avLst/>
          </a:prstGeom>
        </p:spPr>
        <p:txBody>
          <a:bodyPr/>
          <a:lstStyle>
            <a:lvl1pPr>
              <a:lnSpc>
                <a:spcPct val="100000"/>
              </a:lnSpc>
              <a:buNone/>
              <a:defRPr sz="2400">
                <a:solidFill>
                  <a:srgbClr val="C00000"/>
                </a:solidFill>
                <a:latin typeface="微软雅黑" pitchFamily="34" charset="-122"/>
                <a:ea typeface="微软雅黑" pitchFamily="34" charset="-122"/>
              </a:defRPr>
            </a:lvl1pPr>
          </a:lstStyle>
          <a:p>
            <a:pPr lvl="0"/>
            <a:r>
              <a:rPr lang="zh-CN" altLang="en-US" dirty="0"/>
              <a:t>单击此处编辑标题</a:t>
            </a:r>
          </a:p>
        </p:txBody>
      </p:sp>
      <p:sp>
        <p:nvSpPr>
          <p:cNvPr id="42" name="内容占位符 2"/>
          <p:cNvSpPr>
            <a:spLocks noGrp="1"/>
          </p:cNvSpPr>
          <p:nvPr>
            <p:ph idx="13" hasCustomPrompt="1"/>
          </p:nvPr>
        </p:nvSpPr>
        <p:spPr>
          <a:xfrm>
            <a:off x="539552" y="2708920"/>
            <a:ext cx="8064896" cy="504056"/>
          </a:xfrm>
          <a:prstGeom prst="rect">
            <a:avLst/>
          </a:prstGeom>
        </p:spPr>
        <p:txBody>
          <a:bodyPr/>
          <a:lstStyle>
            <a:lvl1pPr>
              <a:lnSpc>
                <a:spcPct val="100000"/>
              </a:lnSpc>
              <a:buNone/>
              <a:defRPr sz="2400">
                <a:solidFill>
                  <a:srgbClr val="C00000"/>
                </a:solidFill>
                <a:latin typeface="微软雅黑" pitchFamily="34" charset="-122"/>
                <a:ea typeface="微软雅黑" pitchFamily="34" charset="-122"/>
              </a:defRPr>
            </a:lvl1pPr>
          </a:lstStyle>
          <a:p>
            <a:pPr lvl="0"/>
            <a:r>
              <a:rPr lang="zh-CN" altLang="en-US" dirty="0"/>
              <a:t>单击此处编辑标题</a:t>
            </a:r>
          </a:p>
        </p:txBody>
      </p:sp>
      <p:sp>
        <p:nvSpPr>
          <p:cNvPr id="43" name="内容占位符 2"/>
          <p:cNvSpPr>
            <a:spLocks noGrp="1"/>
          </p:cNvSpPr>
          <p:nvPr>
            <p:ph idx="14" hasCustomPrompt="1"/>
          </p:nvPr>
        </p:nvSpPr>
        <p:spPr>
          <a:xfrm>
            <a:off x="539552" y="3861048"/>
            <a:ext cx="8064896" cy="504056"/>
          </a:xfrm>
          <a:prstGeom prst="rect">
            <a:avLst/>
          </a:prstGeom>
        </p:spPr>
        <p:txBody>
          <a:bodyPr/>
          <a:lstStyle>
            <a:lvl1pPr>
              <a:lnSpc>
                <a:spcPct val="100000"/>
              </a:lnSpc>
              <a:buNone/>
              <a:defRPr sz="2400">
                <a:solidFill>
                  <a:srgbClr val="C00000"/>
                </a:solidFill>
                <a:latin typeface="微软雅黑" pitchFamily="34" charset="-122"/>
                <a:ea typeface="微软雅黑" pitchFamily="34" charset="-122"/>
              </a:defRPr>
            </a:lvl1pPr>
          </a:lstStyle>
          <a:p>
            <a:pPr lvl="0"/>
            <a:r>
              <a:rPr lang="zh-CN" altLang="en-US" dirty="0"/>
              <a:t>单击此处编辑标题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12/28/2017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08327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17" name="Rectangle 21"/>
          <p:cNvSpPr>
            <a:spLocks noChangeArrowheads="1"/>
          </p:cNvSpPr>
          <p:nvPr userDrawn="1"/>
        </p:nvSpPr>
        <p:spPr bwMode="auto">
          <a:xfrm>
            <a:off x="182786" y="6165304"/>
            <a:ext cx="1262063" cy="276225"/>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a:solidFill>
                  <a:srgbClr val="6E6E6E"/>
                </a:solidFill>
                <a:ea typeface="华文细黑" pitchFamily="2" charset="-122"/>
              </a:rPr>
              <a:t>密级：对内公开</a:t>
            </a:r>
          </a:p>
        </p:txBody>
      </p:sp>
      <p:sp>
        <p:nvSpPr>
          <p:cNvPr id="18" name="Text Box 23"/>
          <p:cNvSpPr txBox="1">
            <a:spLocks noChangeArrowheads="1"/>
          </p:cNvSpPr>
          <p:nvPr userDrawn="1"/>
        </p:nvSpPr>
        <p:spPr bwMode="auto">
          <a:xfrm>
            <a:off x="182786" y="6424067"/>
            <a:ext cx="1723518" cy="276983"/>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ea typeface="华文细黑" pitchFamily="2" charset="-122"/>
              </a:rPr>
              <a:t>浙江宇视科技有限公司</a:t>
            </a:r>
          </a:p>
        </p:txBody>
      </p:sp>
      <p:grpSp>
        <p:nvGrpSpPr>
          <p:cNvPr id="2" name="16 Grupo"/>
          <p:cNvGrpSpPr>
            <a:grpSpLocks/>
          </p:cNvGrpSpPr>
          <p:nvPr userDrawn="1"/>
        </p:nvGrpSpPr>
        <p:grpSpPr bwMode="auto">
          <a:xfrm>
            <a:off x="3701258" y="4441038"/>
            <a:ext cx="1811339" cy="490539"/>
            <a:chOff x="3871700" y="3423452"/>
            <a:chExt cx="1812075" cy="491737"/>
          </a:xfrm>
        </p:grpSpPr>
        <p:pic>
          <p:nvPicPr>
            <p:cNvPr id="21" name="11 Imagen"/>
            <p:cNvPicPr>
              <a:picLocks noChangeAspect="1"/>
            </p:cNvPicPr>
            <p:nvPr/>
          </p:nvPicPr>
          <p:blipFill>
            <a:blip r:embed="rId2" cstate="print"/>
            <a:srcRect/>
            <a:stretch>
              <a:fillRect/>
            </a:stretch>
          </p:blipFill>
          <p:spPr bwMode="auto">
            <a:xfrm>
              <a:off x="3871700" y="3423452"/>
              <a:ext cx="288032" cy="288032"/>
            </a:xfrm>
            <a:prstGeom prst="rect">
              <a:avLst/>
            </a:prstGeom>
            <a:noFill/>
            <a:ln w="9525">
              <a:noFill/>
              <a:miter lim="800000"/>
              <a:headEnd/>
              <a:tailEnd/>
            </a:ln>
          </p:spPr>
        </p:pic>
        <p:sp>
          <p:nvSpPr>
            <p:cNvPr id="22" name="2 Subtítulo">
              <a:hlinkClick r:id="rId3" action="ppaction://hlinksldjump"/>
            </p:cNvPr>
            <p:cNvSpPr txBox="1">
              <a:spLocks/>
            </p:cNvSpPr>
            <p:nvPr/>
          </p:nvSpPr>
          <p:spPr bwMode="auto">
            <a:xfrm>
              <a:off x="4171859" y="3428555"/>
              <a:ext cx="1511916" cy="486634"/>
            </a:xfrm>
            <a:prstGeom prst="rect">
              <a:avLst/>
            </a:prstGeom>
            <a:noFill/>
            <a:ln w="9525">
              <a:noFill/>
              <a:miter lim="800000"/>
              <a:headEnd/>
              <a:tailEnd/>
            </a:ln>
          </p:spPr>
          <p:txBody>
            <a:bodyPr/>
            <a:lstStyle>
              <a:defPPr>
                <a:defRPr lang="es-E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spcBef>
                  <a:spcPct val="20000"/>
                </a:spcBef>
                <a:buFont typeface="Arial" charset="0"/>
                <a:buNone/>
              </a:pPr>
              <a:r>
                <a:rPr lang="zh-CN" altLang="en-US" sz="1400" dirty="0">
                  <a:solidFill>
                    <a:schemeClr val="tx1">
                      <a:lumMod val="75000"/>
                      <a:lumOff val="25000"/>
                    </a:schemeClr>
                  </a:solidFill>
                  <a:latin typeface="微软雅黑" pitchFamily="34" charset="-122"/>
                  <a:ea typeface="微软雅黑" pitchFamily="34" charset="-122"/>
                </a:rPr>
                <a:t>精彩由此开始</a:t>
              </a:r>
              <a:endParaRPr lang="es-ES" altLang="zh-CN" sz="1400" dirty="0">
                <a:solidFill>
                  <a:schemeClr val="tx1">
                    <a:lumMod val="75000"/>
                    <a:lumOff val="25000"/>
                  </a:schemeClr>
                </a:solidFill>
                <a:latin typeface="微软雅黑" pitchFamily="34" charset="-122"/>
                <a:ea typeface="微软雅黑" pitchFamily="34" charset="-122"/>
              </a:endParaRPr>
            </a:p>
          </p:txBody>
        </p:sp>
      </p:grpSp>
      <p:pic>
        <p:nvPicPr>
          <p:cNvPr id="23" name="图片 22" descr="uniview3.emf"/>
          <p:cNvPicPr>
            <a:picLocks noChangeAspect="1"/>
          </p:cNvPicPr>
          <p:nvPr userDrawn="1"/>
        </p:nvPicPr>
        <p:blipFill>
          <a:blip r:embed="rId4" cstate="print"/>
          <a:srcRect/>
          <a:stretch>
            <a:fillRect/>
          </a:stretch>
        </p:blipFill>
        <p:spPr bwMode="auto">
          <a:xfrm>
            <a:off x="467544" y="1916832"/>
            <a:ext cx="2590800" cy="658813"/>
          </a:xfrm>
          <a:prstGeom prst="rect">
            <a:avLst/>
          </a:prstGeom>
          <a:noFill/>
          <a:ln w="9525">
            <a:noFill/>
            <a:miter lim="800000"/>
            <a:headEnd/>
            <a:tailEnd/>
          </a:ln>
        </p:spPr>
      </p:pic>
      <p:sp>
        <p:nvSpPr>
          <p:cNvPr id="29" name="标题 26"/>
          <p:cNvSpPr>
            <a:spLocks noGrp="1"/>
          </p:cNvSpPr>
          <p:nvPr>
            <p:ph type="title" hasCustomPrompt="1"/>
          </p:nvPr>
        </p:nvSpPr>
        <p:spPr>
          <a:xfrm>
            <a:off x="3600000" y="1997968"/>
            <a:ext cx="5256584" cy="638944"/>
          </a:xfrm>
          <a:prstGeom prst="rect">
            <a:avLst/>
          </a:prstGeom>
        </p:spPr>
        <p:txBody>
          <a:bodyPr/>
          <a:lstStyle>
            <a:lvl1pPr algn="l">
              <a:defRPr sz="3600">
                <a:solidFill>
                  <a:srgbClr val="C00000"/>
                </a:solidFill>
                <a:latin typeface="微软雅黑" pitchFamily="34" charset="-122"/>
                <a:ea typeface="微软雅黑" pitchFamily="34" charset="-122"/>
              </a:defRPr>
            </a:lvl1pPr>
          </a:lstStyle>
          <a:p>
            <a:r>
              <a:rPr lang="zh-CN" altLang="en-US" dirty="0"/>
              <a:t>单击此处编辑标题</a:t>
            </a:r>
          </a:p>
        </p:txBody>
      </p:sp>
      <p:sp>
        <p:nvSpPr>
          <p:cNvPr id="34" name="内容占位符 31"/>
          <p:cNvSpPr>
            <a:spLocks noGrp="1"/>
          </p:cNvSpPr>
          <p:nvPr>
            <p:ph sz="quarter" idx="10" hasCustomPrompt="1"/>
          </p:nvPr>
        </p:nvSpPr>
        <p:spPr>
          <a:xfrm>
            <a:off x="3600000" y="3241005"/>
            <a:ext cx="4753074" cy="1052091"/>
          </a:xfrm>
          <a:prstGeom prst="rect">
            <a:avLst/>
          </a:prstGeom>
        </p:spPr>
        <p:txBody>
          <a:bodyPr/>
          <a:lstStyle>
            <a:lvl1pPr marL="0" indent="0">
              <a:lnSpc>
                <a:spcPts val="1800"/>
              </a:lnSpc>
              <a:spcBef>
                <a:spcPts val="0"/>
              </a:spcBef>
              <a:buNone/>
              <a:defRPr sz="1200">
                <a:solidFill>
                  <a:schemeClr val="tx1">
                    <a:lumMod val="75000"/>
                    <a:lumOff val="25000"/>
                  </a:schemeClr>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单击此处编辑文本</a:t>
            </a:r>
          </a:p>
        </p:txBody>
      </p:sp>
      <p:sp>
        <p:nvSpPr>
          <p:cNvPr id="37" name="内容占位符 31"/>
          <p:cNvSpPr>
            <a:spLocks noGrp="1"/>
          </p:cNvSpPr>
          <p:nvPr>
            <p:ph sz="quarter" idx="11" hasCustomPrompt="1"/>
          </p:nvPr>
        </p:nvSpPr>
        <p:spPr>
          <a:xfrm>
            <a:off x="3600000" y="2636913"/>
            <a:ext cx="4753074" cy="504056"/>
          </a:xfrm>
          <a:prstGeom prst="rect">
            <a:avLst/>
          </a:prstGeom>
        </p:spPr>
        <p:txBody>
          <a:bodyPr/>
          <a:lstStyle>
            <a:lvl1pPr>
              <a:lnSpc>
                <a:spcPct val="100000"/>
              </a:lnSpc>
              <a:buNone/>
              <a:defRPr sz="1800">
                <a:solidFill>
                  <a:schemeClr val="tx1">
                    <a:lumMod val="75000"/>
                    <a:lumOff val="25000"/>
                  </a:schemeClr>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单击此处编辑副标题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12" name="矩形 11"/>
          <p:cNvSpPr/>
          <p:nvPr userDrawn="1"/>
        </p:nvSpPr>
        <p:spPr>
          <a:xfrm>
            <a:off x="3851920" y="1988841"/>
            <a:ext cx="5292079" cy="2664296"/>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3" descr="uniview3.emf"/>
          <p:cNvPicPr>
            <a:picLocks noChangeAspect="1"/>
          </p:cNvPicPr>
          <p:nvPr userDrawn="1"/>
        </p:nvPicPr>
        <p:blipFill>
          <a:blip r:embed="rId2" cstate="print"/>
          <a:srcRect/>
          <a:stretch>
            <a:fillRect/>
          </a:stretch>
        </p:blipFill>
        <p:spPr bwMode="auto">
          <a:xfrm>
            <a:off x="7164812" y="188640"/>
            <a:ext cx="1701422" cy="432048"/>
          </a:xfrm>
          <a:prstGeom prst="rect">
            <a:avLst/>
          </a:prstGeom>
          <a:noFill/>
          <a:ln w="9525">
            <a:noFill/>
            <a:miter lim="800000"/>
            <a:headEnd/>
            <a:tailEnd/>
          </a:ln>
        </p:spPr>
      </p:pic>
      <p:sp>
        <p:nvSpPr>
          <p:cNvPr id="14" name="Rectangle 21"/>
          <p:cNvSpPr>
            <a:spLocks noChangeArrowheads="1"/>
          </p:cNvSpPr>
          <p:nvPr userDrawn="1"/>
        </p:nvSpPr>
        <p:spPr bwMode="auto">
          <a:xfrm>
            <a:off x="182786" y="6165304"/>
            <a:ext cx="1262063" cy="276225"/>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a:solidFill>
                  <a:srgbClr val="6E6E6E"/>
                </a:solidFill>
                <a:ea typeface="华文细黑" pitchFamily="2" charset="-122"/>
              </a:rPr>
              <a:t>密级：对内公开</a:t>
            </a:r>
          </a:p>
        </p:txBody>
      </p:sp>
      <p:sp>
        <p:nvSpPr>
          <p:cNvPr id="15" name="Text Box 23"/>
          <p:cNvSpPr txBox="1">
            <a:spLocks noChangeArrowheads="1"/>
          </p:cNvSpPr>
          <p:nvPr userDrawn="1"/>
        </p:nvSpPr>
        <p:spPr bwMode="auto">
          <a:xfrm>
            <a:off x="182786" y="6424067"/>
            <a:ext cx="1723518" cy="276983"/>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ea typeface="华文细黑" pitchFamily="2" charset="-122"/>
              </a:rPr>
              <a:t>浙江宇视科技有限公司</a:t>
            </a:r>
          </a:p>
        </p:txBody>
      </p:sp>
      <p:pic>
        <p:nvPicPr>
          <p:cNvPr id="19" name="Picture 2"/>
          <p:cNvPicPr>
            <a:picLocks noChangeAspect="1" noChangeArrowheads="1"/>
          </p:cNvPicPr>
          <p:nvPr userDrawn="1"/>
        </p:nvPicPr>
        <p:blipFill>
          <a:blip r:embed="rId3" cstate="print"/>
          <a:srcRect t="37781" r="41207" b="4630"/>
          <a:stretch>
            <a:fillRect/>
          </a:stretch>
        </p:blipFill>
        <p:spPr bwMode="auto">
          <a:xfrm>
            <a:off x="0" y="1988840"/>
            <a:ext cx="3851920" cy="2664296"/>
          </a:xfrm>
          <a:prstGeom prst="rect">
            <a:avLst/>
          </a:prstGeom>
          <a:noFill/>
          <a:ln w="9525">
            <a:noFill/>
            <a:miter lim="800000"/>
            <a:headEnd/>
            <a:tailEnd/>
          </a:ln>
        </p:spPr>
      </p:pic>
      <p:sp>
        <p:nvSpPr>
          <p:cNvPr id="20" name="标题 26"/>
          <p:cNvSpPr>
            <a:spLocks noGrp="1"/>
          </p:cNvSpPr>
          <p:nvPr>
            <p:ph type="title" hasCustomPrompt="1"/>
          </p:nvPr>
        </p:nvSpPr>
        <p:spPr>
          <a:xfrm>
            <a:off x="4212000" y="2786400"/>
            <a:ext cx="4536464" cy="638944"/>
          </a:xfrm>
          <a:prstGeom prst="rect">
            <a:avLst/>
          </a:prstGeom>
        </p:spPr>
        <p:txBody>
          <a:bodyPr/>
          <a:lstStyle>
            <a:lvl1pPr algn="l">
              <a:defRPr sz="3600">
                <a:solidFill>
                  <a:schemeClr val="bg1"/>
                </a:solidFill>
                <a:latin typeface="微软雅黑" pitchFamily="34" charset="-122"/>
                <a:ea typeface="微软雅黑" pitchFamily="34" charset="-122"/>
              </a:defRPr>
            </a:lvl1pPr>
          </a:lstStyle>
          <a:p>
            <a:r>
              <a:rPr lang="zh-CN" altLang="en-US" dirty="0"/>
              <a:t>单击此处编辑标题</a:t>
            </a:r>
          </a:p>
        </p:txBody>
      </p:sp>
      <p:sp>
        <p:nvSpPr>
          <p:cNvPr id="25" name="内容占位符 31"/>
          <p:cNvSpPr>
            <a:spLocks noGrp="1"/>
          </p:cNvSpPr>
          <p:nvPr>
            <p:ph sz="quarter" idx="11" hasCustomPrompt="1"/>
          </p:nvPr>
        </p:nvSpPr>
        <p:spPr>
          <a:xfrm>
            <a:off x="4212000" y="3429000"/>
            <a:ext cx="4753074" cy="504056"/>
          </a:xfrm>
          <a:prstGeom prst="rect">
            <a:avLst/>
          </a:prstGeom>
        </p:spPr>
        <p:txBody>
          <a:bodyPr/>
          <a:lstStyle>
            <a:lvl1pPr>
              <a:lnSpc>
                <a:spcPct val="100000"/>
              </a:lnSpc>
              <a:buNone/>
              <a:defRPr sz="1800">
                <a:solidFill>
                  <a:schemeClr val="bg1"/>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单击此处编辑副标题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15" name="Text Box 23"/>
          <p:cNvSpPr txBox="1">
            <a:spLocks noChangeArrowheads="1"/>
          </p:cNvSpPr>
          <p:nvPr userDrawn="1"/>
        </p:nvSpPr>
        <p:spPr bwMode="auto">
          <a:xfrm>
            <a:off x="182786" y="6424067"/>
            <a:ext cx="1723518" cy="276983"/>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latin typeface="微软雅黑" pitchFamily="34" charset="-122"/>
                <a:ea typeface="微软雅黑" pitchFamily="34" charset="-122"/>
              </a:rPr>
              <a:t>浙江宇视科技有限公司</a:t>
            </a:r>
          </a:p>
        </p:txBody>
      </p:sp>
      <p:pic>
        <p:nvPicPr>
          <p:cNvPr id="9" name="图片 8" descr="uniview3.emf"/>
          <p:cNvPicPr>
            <a:picLocks noChangeAspect="1"/>
          </p:cNvPicPr>
          <p:nvPr userDrawn="1"/>
        </p:nvPicPr>
        <p:blipFill>
          <a:blip r:embed="rId2" cstate="print"/>
          <a:srcRect/>
          <a:stretch>
            <a:fillRect/>
          </a:stretch>
        </p:blipFill>
        <p:spPr bwMode="auto">
          <a:xfrm>
            <a:off x="467544" y="1916832"/>
            <a:ext cx="2590800" cy="658813"/>
          </a:xfrm>
          <a:prstGeom prst="rect">
            <a:avLst/>
          </a:prstGeom>
          <a:noFill/>
          <a:ln w="9525">
            <a:noFill/>
            <a:miter lim="800000"/>
            <a:headEnd/>
            <a:tailEnd/>
          </a:ln>
        </p:spPr>
      </p:pic>
      <p:pic>
        <p:nvPicPr>
          <p:cNvPr id="11" name="图片 18" descr="品质.jpg"/>
          <p:cNvPicPr>
            <a:picLocks noChangeAspect="1"/>
          </p:cNvPicPr>
          <p:nvPr userDrawn="1"/>
        </p:nvPicPr>
        <p:blipFill>
          <a:blip r:embed="rId3" cstate="print"/>
          <a:srcRect/>
          <a:stretch>
            <a:fillRect/>
          </a:stretch>
        </p:blipFill>
        <p:spPr bwMode="auto">
          <a:xfrm>
            <a:off x="0" y="3465564"/>
            <a:ext cx="1585680" cy="1014743"/>
          </a:xfrm>
          <a:prstGeom prst="rect">
            <a:avLst/>
          </a:prstGeom>
          <a:noFill/>
          <a:ln w="9525">
            <a:noFill/>
            <a:miter lim="800000"/>
            <a:headEnd/>
            <a:tailEnd/>
          </a:ln>
        </p:spPr>
      </p:pic>
      <p:pic>
        <p:nvPicPr>
          <p:cNvPr id="16" name="图片 20" descr="积累.jpg"/>
          <p:cNvPicPr>
            <a:picLocks noChangeAspect="1"/>
          </p:cNvPicPr>
          <p:nvPr userDrawn="1"/>
        </p:nvPicPr>
        <p:blipFill>
          <a:blip r:embed="rId4" cstate="print"/>
          <a:srcRect/>
          <a:stretch>
            <a:fillRect/>
          </a:stretch>
        </p:blipFill>
        <p:spPr bwMode="auto">
          <a:xfrm>
            <a:off x="1571630" y="3465564"/>
            <a:ext cx="1585680" cy="1014743"/>
          </a:xfrm>
          <a:prstGeom prst="rect">
            <a:avLst/>
          </a:prstGeom>
          <a:noFill/>
          <a:ln w="9525">
            <a:noFill/>
            <a:miter lim="800000"/>
            <a:headEnd/>
            <a:tailEnd/>
          </a:ln>
        </p:spPr>
      </p:pic>
      <p:pic>
        <p:nvPicPr>
          <p:cNvPr id="17" name="图片 21" descr="主动.jpg"/>
          <p:cNvPicPr>
            <a:picLocks noChangeAspect="1"/>
          </p:cNvPicPr>
          <p:nvPr userDrawn="1"/>
        </p:nvPicPr>
        <p:blipFill>
          <a:blip r:embed="rId5" cstate="print"/>
          <a:srcRect/>
          <a:stretch>
            <a:fillRect/>
          </a:stretch>
        </p:blipFill>
        <p:spPr bwMode="auto">
          <a:xfrm>
            <a:off x="6143646" y="3465564"/>
            <a:ext cx="1571630" cy="1014743"/>
          </a:xfrm>
          <a:prstGeom prst="rect">
            <a:avLst/>
          </a:prstGeom>
          <a:noFill/>
          <a:ln w="9525">
            <a:noFill/>
            <a:miter lim="800000"/>
            <a:headEnd/>
            <a:tailEnd/>
          </a:ln>
        </p:spPr>
      </p:pic>
      <p:pic>
        <p:nvPicPr>
          <p:cNvPr id="18" name="图片 22" descr="分享.jpg"/>
          <p:cNvPicPr>
            <a:picLocks noChangeAspect="1"/>
          </p:cNvPicPr>
          <p:nvPr userDrawn="1"/>
        </p:nvPicPr>
        <p:blipFill>
          <a:blip r:embed="rId6" cstate="print"/>
          <a:srcRect/>
          <a:stretch>
            <a:fillRect/>
          </a:stretch>
        </p:blipFill>
        <p:spPr bwMode="auto">
          <a:xfrm>
            <a:off x="4643454" y="3465564"/>
            <a:ext cx="1514243" cy="1014743"/>
          </a:xfrm>
          <a:prstGeom prst="rect">
            <a:avLst/>
          </a:prstGeom>
          <a:noFill/>
          <a:ln w="9525">
            <a:noFill/>
            <a:miter lim="800000"/>
            <a:headEnd/>
            <a:tailEnd/>
          </a:ln>
        </p:spPr>
      </p:pic>
      <p:pic>
        <p:nvPicPr>
          <p:cNvPr id="21" name="图片 23" descr="创新 为你.jpg"/>
          <p:cNvPicPr>
            <a:picLocks noChangeAspect="1"/>
          </p:cNvPicPr>
          <p:nvPr userDrawn="1"/>
        </p:nvPicPr>
        <p:blipFill>
          <a:blip r:embed="rId7" cstate="print"/>
          <a:srcRect/>
          <a:stretch>
            <a:fillRect/>
          </a:stretch>
        </p:blipFill>
        <p:spPr bwMode="auto">
          <a:xfrm>
            <a:off x="3143261" y="3465564"/>
            <a:ext cx="1500193" cy="1014743"/>
          </a:xfrm>
          <a:prstGeom prst="rect">
            <a:avLst/>
          </a:prstGeom>
          <a:noFill/>
          <a:ln w="9525">
            <a:noFill/>
            <a:miter lim="800000"/>
            <a:headEnd/>
            <a:tailEnd/>
          </a:ln>
        </p:spPr>
      </p:pic>
      <p:pic>
        <p:nvPicPr>
          <p:cNvPr id="22" name="图片 24" descr="合作.jpg"/>
          <p:cNvPicPr>
            <a:picLocks noChangeAspect="1"/>
          </p:cNvPicPr>
          <p:nvPr userDrawn="1"/>
        </p:nvPicPr>
        <p:blipFill>
          <a:blip r:embed="rId8" cstate="print"/>
          <a:srcRect/>
          <a:stretch>
            <a:fillRect/>
          </a:stretch>
        </p:blipFill>
        <p:spPr bwMode="auto">
          <a:xfrm>
            <a:off x="7643839" y="3465564"/>
            <a:ext cx="1500161" cy="1015025"/>
          </a:xfrm>
          <a:prstGeom prst="rect">
            <a:avLst/>
          </a:prstGeom>
          <a:noFill/>
          <a:ln w="9525">
            <a:noFill/>
            <a:miter lim="800000"/>
            <a:headEnd/>
            <a:tailEnd/>
          </a:ln>
        </p:spPr>
      </p:pic>
      <p:sp>
        <p:nvSpPr>
          <p:cNvPr id="24" name="标题 26"/>
          <p:cNvSpPr>
            <a:spLocks noGrp="1"/>
          </p:cNvSpPr>
          <p:nvPr>
            <p:ph type="title" hasCustomPrompt="1"/>
          </p:nvPr>
        </p:nvSpPr>
        <p:spPr>
          <a:xfrm>
            <a:off x="3600000" y="2069975"/>
            <a:ext cx="5256584" cy="638944"/>
          </a:xfrm>
          <a:prstGeom prst="rect">
            <a:avLst/>
          </a:prstGeom>
        </p:spPr>
        <p:txBody>
          <a:bodyPr/>
          <a:lstStyle>
            <a:lvl1pPr algn="l">
              <a:defRPr sz="3600">
                <a:solidFill>
                  <a:srgbClr val="C00000"/>
                </a:solidFill>
                <a:latin typeface="微软雅黑" pitchFamily="34" charset="-122"/>
                <a:ea typeface="微软雅黑" pitchFamily="34" charset="-122"/>
              </a:defRPr>
            </a:lvl1pPr>
          </a:lstStyle>
          <a:p>
            <a:r>
              <a:rPr lang="zh-CN" altLang="en-US" dirty="0"/>
              <a:t>单击此处编辑标题</a:t>
            </a:r>
          </a:p>
        </p:txBody>
      </p:sp>
      <p:sp>
        <p:nvSpPr>
          <p:cNvPr id="26" name="内容占位符 31"/>
          <p:cNvSpPr>
            <a:spLocks noGrp="1"/>
          </p:cNvSpPr>
          <p:nvPr>
            <p:ph sz="quarter" idx="11" hasCustomPrompt="1"/>
          </p:nvPr>
        </p:nvSpPr>
        <p:spPr>
          <a:xfrm>
            <a:off x="3600000" y="2708920"/>
            <a:ext cx="4753074" cy="504056"/>
          </a:xfrm>
          <a:prstGeom prst="rect">
            <a:avLst/>
          </a:prstGeom>
        </p:spPr>
        <p:txBody>
          <a:bodyPr/>
          <a:lstStyle>
            <a:lvl1pPr>
              <a:lnSpc>
                <a:spcPct val="100000"/>
              </a:lnSpc>
              <a:buNone/>
              <a:defRPr sz="1800">
                <a:solidFill>
                  <a:schemeClr val="tx1">
                    <a:lumMod val="75000"/>
                    <a:lumOff val="25000"/>
                  </a:schemeClr>
                </a:solidFill>
                <a:latin typeface="微软雅黑" pitchFamily="34" charset="-122"/>
                <a:ea typeface="微软雅黑" pitchFamily="34" charset="-122"/>
              </a:defRPr>
            </a:lvl1pPr>
            <a:lvl2pPr>
              <a:buNone/>
              <a:defRPr/>
            </a:lvl2pPr>
            <a:lvl3pPr>
              <a:buNone/>
              <a:defRPr/>
            </a:lvl3pPr>
            <a:lvl4pPr>
              <a:buNone/>
              <a:defRPr/>
            </a:lvl4pPr>
            <a:lvl5pPr>
              <a:buNone/>
              <a:defRPr/>
            </a:lvl5pPr>
          </a:lstStyle>
          <a:p>
            <a:pPr lvl="0"/>
            <a:r>
              <a:rPr lang="zh-CN" altLang="en-US" dirty="0"/>
              <a:t>单击此处编辑副标题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12/28/2017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204333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页 一栏">
    <p:spTree>
      <p:nvGrpSpPr>
        <p:cNvPr id="1" name=""/>
        <p:cNvGrpSpPr/>
        <p:nvPr/>
      </p:nvGrpSpPr>
      <p:grpSpPr>
        <a:xfrm>
          <a:off x="0" y="0"/>
          <a:ext cx="0" cy="0"/>
          <a:chOff x="0" y="0"/>
          <a:chExt cx="0" cy="0"/>
        </a:xfrm>
      </p:grpSpPr>
      <p:sp>
        <p:nvSpPr>
          <p:cNvPr id="21" name="TextBox 20"/>
          <p:cNvSpPr txBox="1"/>
          <p:nvPr userDrawn="1"/>
        </p:nvSpPr>
        <p:spPr>
          <a:xfrm>
            <a:off x="8028384" y="6553173"/>
            <a:ext cx="1043608" cy="276999"/>
          </a:xfrm>
          <a:prstGeom prst="rect">
            <a:avLst/>
          </a:prstGeom>
          <a:noFill/>
        </p:spPr>
        <p:txBody>
          <a:bodyPr wrap="square" rtlCol="0">
            <a:spAutoFit/>
          </a:bodyPr>
          <a:lstStyle/>
          <a:p>
            <a:pPr algn="r"/>
            <a:fld id="{459B5867-DE59-46F3-AFF3-A11EED7B06D6}" type="slidenum">
              <a:rPr lang="zh-CN" altLang="en-US" sz="1200" smtClean="0">
                <a:solidFill>
                  <a:schemeClr val="bg1"/>
                </a:solidFill>
                <a:latin typeface="Arial Unicode MS" pitchFamily="34" charset="-122"/>
                <a:ea typeface="Arial Unicode MS" pitchFamily="34" charset="-122"/>
                <a:cs typeface="Arial Unicode MS" pitchFamily="34" charset="-122"/>
              </a:rPr>
              <a:pPr algn="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5"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16" name="内容占位符 2"/>
          <p:cNvSpPr>
            <a:spLocks noGrp="1"/>
          </p:cNvSpPr>
          <p:nvPr>
            <p:ph idx="1" hasCustomPrompt="1"/>
          </p:nvPr>
        </p:nvSpPr>
        <p:spPr>
          <a:xfrm>
            <a:off x="467544" y="1268760"/>
            <a:ext cx="8280920" cy="4464496"/>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2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17" name="Group 4"/>
          <p:cNvGrpSpPr>
            <a:grpSpLocks noChangeAspect="1"/>
          </p:cNvGrpSpPr>
          <p:nvPr userDrawn="1"/>
        </p:nvGrpSpPr>
        <p:grpSpPr bwMode="auto">
          <a:xfrm>
            <a:off x="117475" y="6588125"/>
            <a:ext cx="771525" cy="196850"/>
            <a:chOff x="1292" y="1661"/>
            <a:chExt cx="3390" cy="862"/>
          </a:xfrm>
        </p:grpSpPr>
        <p:sp>
          <p:nvSpPr>
            <p:cNvPr id="18"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19"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0"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2"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3"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24"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25"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26"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27"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28"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页 一栏">
    <p:spTree>
      <p:nvGrpSpPr>
        <p:cNvPr id="1" name=""/>
        <p:cNvGrpSpPr/>
        <p:nvPr/>
      </p:nvGrpSpPr>
      <p:grpSpPr>
        <a:xfrm>
          <a:off x="0" y="0"/>
          <a:ext cx="0" cy="0"/>
          <a:chOff x="0" y="0"/>
          <a:chExt cx="0" cy="0"/>
        </a:xfrm>
      </p:grpSpPr>
      <p:sp>
        <p:nvSpPr>
          <p:cNvPr id="21" name="TextBox 20"/>
          <p:cNvSpPr txBox="1"/>
          <p:nvPr userDrawn="1"/>
        </p:nvSpPr>
        <p:spPr>
          <a:xfrm>
            <a:off x="8028384" y="6553173"/>
            <a:ext cx="1043608" cy="276999"/>
          </a:xfrm>
          <a:prstGeom prst="rect">
            <a:avLst/>
          </a:prstGeom>
          <a:noFill/>
        </p:spPr>
        <p:txBody>
          <a:bodyPr wrap="square" rtlCol="0">
            <a:spAutoFit/>
          </a:bodyPr>
          <a:lstStyle/>
          <a:p>
            <a:pPr algn="r"/>
            <a:fld id="{459B5867-DE59-46F3-AFF3-A11EED7B06D6}" type="slidenum">
              <a:rPr lang="zh-CN" altLang="en-US" sz="1200" smtClean="0">
                <a:solidFill>
                  <a:schemeClr val="bg1"/>
                </a:solidFill>
                <a:latin typeface="Arial Unicode MS" pitchFamily="34" charset="-122"/>
                <a:ea typeface="Arial Unicode MS" pitchFamily="34" charset="-122"/>
                <a:cs typeface="Arial Unicode MS" pitchFamily="34" charset="-122"/>
              </a:rPr>
              <a:pPr algn="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5"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16" name="内容占位符 2"/>
          <p:cNvSpPr>
            <a:spLocks noGrp="1"/>
          </p:cNvSpPr>
          <p:nvPr>
            <p:ph idx="1" hasCustomPrompt="1"/>
          </p:nvPr>
        </p:nvSpPr>
        <p:spPr>
          <a:xfrm>
            <a:off x="467544" y="1700808"/>
            <a:ext cx="8280920" cy="4464496"/>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2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17" name="内容占位符 2"/>
          <p:cNvSpPr>
            <a:spLocks noGrp="1"/>
          </p:cNvSpPr>
          <p:nvPr>
            <p:ph idx="10" hasCustomPrompt="1"/>
          </p:nvPr>
        </p:nvSpPr>
        <p:spPr>
          <a:xfrm>
            <a:off x="467544" y="1124744"/>
            <a:ext cx="8280920" cy="491512"/>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800" b="1">
                <a:solidFill>
                  <a:srgbClr val="C00000"/>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18" name="Group 4"/>
          <p:cNvGrpSpPr>
            <a:grpSpLocks noChangeAspect="1"/>
          </p:cNvGrpSpPr>
          <p:nvPr userDrawn="1"/>
        </p:nvGrpSpPr>
        <p:grpSpPr bwMode="auto">
          <a:xfrm>
            <a:off x="117475" y="6588125"/>
            <a:ext cx="771525" cy="196850"/>
            <a:chOff x="1292" y="1661"/>
            <a:chExt cx="3390" cy="862"/>
          </a:xfrm>
        </p:grpSpPr>
        <p:sp>
          <p:nvSpPr>
            <p:cNvPr id="1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2"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3"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4"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25"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26"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2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2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2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内页 一栏">
    <p:spTree>
      <p:nvGrpSpPr>
        <p:cNvPr id="1" name=""/>
        <p:cNvGrpSpPr/>
        <p:nvPr/>
      </p:nvGrpSpPr>
      <p:grpSpPr>
        <a:xfrm>
          <a:off x="0" y="0"/>
          <a:ext cx="0" cy="0"/>
          <a:chOff x="0" y="0"/>
          <a:chExt cx="0" cy="0"/>
        </a:xfrm>
      </p:grpSpPr>
      <p:sp>
        <p:nvSpPr>
          <p:cNvPr id="21" name="TextBox 20"/>
          <p:cNvSpPr txBox="1"/>
          <p:nvPr userDrawn="1"/>
        </p:nvSpPr>
        <p:spPr>
          <a:xfrm>
            <a:off x="8028384" y="6553173"/>
            <a:ext cx="1043608" cy="276999"/>
          </a:xfrm>
          <a:prstGeom prst="rect">
            <a:avLst/>
          </a:prstGeom>
          <a:noFill/>
        </p:spPr>
        <p:txBody>
          <a:bodyPr wrap="square" rtlCol="0">
            <a:spAutoFit/>
          </a:bodyPr>
          <a:lstStyle/>
          <a:p>
            <a:pPr algn="r"/>
            <a:fld id="{459B5867-DE59-46F3-AFF3-A11EED7B06D6}" type="slidenum">
              <a:rPr lang="zh-CN" altLang="en-US" sz="1200" smtClean="0">
                <a:solidFill>
                  <a:schemeClr val="bg1"/>
                </a:solidFill>
                <a:latin typeface="Arial Unicode MS" pitchFamily="34" charset="-122"/>
                <a:ea typeface="Arial Unicode MS" pitchFamily="34" charset="-122"/>
                <a:cs typeface="Arial Unicode MS" pitchFamily="34" charset="-122"/>
              </a:rPr>
              <a:pPr algn="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5"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16" name="内容占位符 2"/>
          <p:cNvSpPr>
            <a:spLocks noGrp="1"/>
          </p:cNvSpPr>
          <p:nvPr>
            <p:ph idx="1" hasCustomPrompt="1"/>
          </p:nvPr>
        </p:nvSpPr>
        <p:spPr>
          <a:xfrm>
            <a:off x="467544" y="1700808"/>
            <a:ext cx="8280920" cy="4464496"/>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4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17" name="内容占位符 2"/>
          <p:cNvSpPr>
            <a:spLocks noGrp="1"/>
          </p:cNvSpPr>
          <p:nvPr>
            <p:ph idx="10" hasCustomPrompt="1"/>
          </p:nvPr>
        </p:nvSpPr>
        <p:spPr>
          <a:xfrm>
            <a:off x="467544" y="1124744"/>
            <a:ext cx="8280920" cy="491512"/>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800" b="1">
                <a:solidFill>
                  <a:srgbClr val="C00000"/>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nvGrpSpPr>
          <p:cNvPr id="18" name="Group 4"/>
          <p:cNvGrpSpPr>
            <a:grpSpLocks noChangeAspect="1"/>
          </p:cNvGrpSpPr>
          <p:nvPr userDrawn="1"/>
        </p:nvGrpSpPr>
        <p:grpSpPr bwMode="auto">
          <a:xfrm>
            <a:off x="117475" y="6588125"/>
            <a:ext cx="771525" cy="196850"/>
            <a:chOff x="1292" y="1661"/>
            <a:chExt cx="3390" cy="862"/>
          </a:xfrm>
        </p:grpSpPr>
        <p:sp>
          <p:nvSpPr>
            <p:cNvPr id="1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2"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3"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4"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25"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26"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2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2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2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 二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4" name="TextBox 3"/>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19"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4" name="内容占位符 2"/>
          <p:cNvSpPr>
            <a:spLocks noGrp="1"/>
          </p:cNvSpPr>
          <p:nvPr>
            <p:ph idx="1" hasCustomPrompt="1"/>
          </p:nvPr>
        </p:nvSpPr>
        <p:spPr>
          <a:xfrm>
            <a:off x="467544" y="1268760"/>
            <a:ext cx="8280920" cy="3888432"/>
          </a:xfrm>
          <a:prstGeom prst="rect">
            <a:avLst/>
          </a:prstGeom>
        </p:spPr>
        <p:txBody>
          <a:bodyPr numCol="2" spcCol="720000"/>
          <a:lstStyle>
            <a:lvl1pPr marL="0" indent="0">
              <a:lnSpc>
                <a:spcPct val="150000"/>
              </a:lnSpc>
              <a:spcBef>
                <a:spcPts val="0"/>
              </a:spcBef>
              <a:buNone/>
              <a:defRPr sz="120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单击此处编辑正文</a:t>
            </a:r>
          </a:p>
        </p:txBody>
      </p:sp>
      <p:cxnSp>
        <p:nvCxnSpPr>
          <p:cNvPr id="25" name="9 Conector recto"/>
          <p:cNvCxnSpPr/>
          <p:nvPr userDrawn="1"/>
        </p:nvCxnSpPr>
        <p:spPr bwMode="auto">
          <a:xfrm>
            <a:off x="4572000" y="1196752"/>
            <a:ext cx="0" cy="4104456"/>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6" name="1 Título"/>
          <p:cNvSpPr txBox="1">
            <a:spLocks/>
          </p:cNvSpPr>
          <p:nvPr userDrawn="1"/>
        </p:nvSpPr>
        <p:spPr bwMode="auto">
          <a:xfrm>
            <a:off x="4913313" y="4150022"/>
            <a:ext cx="2663825" cy="474663"/>
          </a:xfrm>
          <a:prstGeom prst="rect">
            <a:avLst/>
          </a:prstGeom>
          <a:noFill/>
          <a:ln w="9525">
            <a:noFill/>
            <a:miter lim="800000"/>
            <a:headEnd/>
            <a:tailEnd/>
          </a:ln>
        </p:spPr>
        <p:txBody>
          <a:bodyPr anchor="ctr"/>
          <a:lstStyle/>
          <a:p>
            <a:r>
              <a:rPr lang="zh-CN" altLang="en-US" sz="1200" dirty="0">
                <a:solidFill>
                  <a:srgbClr val="404040"/>
                </a:solidFill>
                <a:latin typeface="微软雅黑" pitchFamily="34" charset="-122"/>
                <a:ea typeface="微软雅黑" pitchFamily="34" charset="-122"/>
              </a:rPr>
              <a:t>了解更多信息，请访问</a:t>
            </a:r>
            <a:r>
              <a:rPr lang="es-HN" altLang="zh-CN" sz="1200" dirty="0">
                <a:solidFill>
                  <a:srgbClr val="404040"/>
                </a:solidFill>
                <a:latin typeface="微软雅黑" pitchFamily="34" charset="-122"/>
                <a:ea typeface="微软雅黑" pitchFamily="34" charset="-122"/>
              </a:rPr>
              <a:t>:</a:t>
            </a:r>
            <a:endParaRPr lang="es-HN" altLang="zh-CN" sz="1200" dirty="0">
              <a:solidFill>
                <a:srgbClr val="FFC000"/>
              </a:solidFill>
              <a:latin typeface="微软雅黑" pitchFamily="34" charset="-122"/>
              <a:ea typeface="微软雅黑" pitchFamily="34" charset="-122"/>
            </a:endParaRPr>
          </a:p>
        </p:txBody>
      </p:sp>
      <p:sp>
        <p:nvSpPr>
          <p:cNvPr id="27" name="1 Título"/>
          <p:cNvSpPr txBox="1">
            <a:spLocks/>
          </p:cNvSpPr>
          <p:nvPr userDrawn="1"/>
        </p:nvSpPr>
        <p:spPr bwMode="auto">
          <a:xfrm>
            <a:off x="4913313" y="4394497"/>
            <a:ext cx="3324225" cy="474663"/>
          </a:xfrm>
          <a:prstGeom prst="rect">
            <a:avLst/>
          </a:prstGeom>
          <a:noFill/>
          <a:ln w="9525">
            <a:noFill/>
            <a:miter lim="800000"/>
            <a:headEnd/>
            <a:tailEnd/>
          </a:ln>
        </p:spPr>
        <p:txBody>
          <a:bodyPr anchor="ctr"/>
          <a:lstStyle/>
          <a:p>
            <a:r>
              <a:rPr lang="es-HN" altLang="zh-CN" sz="1900" b="1" dirty="0">
                <a:solidFill>
                  <a:srgbClr val="404040"/>
                </a:solidFill>
                <a:latin typeface="Rockwell" pitchFamily="18" charset="0"/>
              </a:rPr>
              <a:t>www.</a:t>
            </a:r>
            <a:r>
              <a:rPr lang="en-US" altLang="zh-CN" sz="1900" b="1" dirty="0" err="1">
                <a:solidFill>
                  <a:srgbClr val="C00000"/>
                </a:solidFill>
                <a:latin typeface="Rockwell" pitchFamily="18" charset="0"/>
              </a:rPr>
              <a:t>cn-uniview</a:t>
            </a:r>
            <a:r>
              <a:rPr lang="es-HN" altLang="zh-CN" sz="1900" b="1" dirty="0">
                <a:solidFill>
                  <a:srgbClr val="404040"/>
                </a:solidFill>
                <a:latin typeface="Rockwell" pitchFamily="18" charset="0"/>
              </a:rPr>
              <a:t>.com</a:t>
            </a:r>
            <a:endParaRPr lang="es-HN" altLang="zh-CN" sz="1900" b="1" dirty="0">
              <a:solidFill>
                <a:srgbClr val="FFC000"/>
              </a:solidFill>
              <a:latin typeface="Rockwell" pitchFamily="18" charset="0"/>
            </a:endParaRPr>
          </a:p>
        </p:txBody>
      </p:sp>
      <p:grpSp>
        <p:nvGrpSpPr>
          <p:cNvPr id="20" name="Group 4"/>
          <p:cNvGrpSpPr>
            <a:grpSpLocks noChangeAspect="1"/>
          </p:cNvGrpSpPr>
          <p:nvPr userDrawn="1"/>
        </p:nvGrpSpPr>
        <p:grpSpPr bwMode="auto">
          <a:xfrm>
            <a:off x="117475" y="6588125"/>
            <a:ext cx="771525" cy="196850"/>
            <a:chOff x="1292" y="1661"/>
            <a:chExt cx="3390" cy="862"/>
          </a:xfrm>
        </p:grpSpPr>
        <p:sp>
          <p:nvSpPr>
            <p:cNvPr id="21"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2"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3"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8"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9"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30"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31"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32"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33"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34"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内页 三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pic>
        <p:nvPicPr>
          <p:cNvPr id="6" name="图片 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7" name="TextBox 6"/>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sp>
        <p:nvSpPr>
          <p:cNvPr id="20"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1" name="内容占位符 2"/>
          <p:cNvSpPr>
            <a:spLocks noGrp="1"/>
          </p:cNvSpPr>
          <p:nvPr>
            <p:ph idx="1" hasCustomPrompt="1"/>
          </p:nvPr>
        </p:nvSpPr>
        <p:spPr>
          <a:xfrm>
            <a:off x="467544" y="1268760"/>
            <a:ext cx="8280920" cy="4464496"/>
          </a:xfrm>
          <a:prstGeom prst="rect">
            <a:avLst/>
          </a:prstGeom>
        </p:spPr>
        <p:txBody>
          <a:bodyPr numCol="3" spcCol="720000"/>
          <a:lstStyle>
            <a:lvl1pPr marL="0" marR="0" indent="0" algn="l" defTabSz="914400" rtl="0" eaLnBrk="1" fontAlgn="auto" latinLnBrk="0" hangingPunct="1">
              <a:lnSpc>
                <a:spcPct val="150000"/>
              </a:lnSpc>
              <a:spcBef>
                <a:spcPts val="0"/>
              </a:spcBef>
              <a:spcAft>
                <a:spcPts val="0"/>
              </a:spcAft>
              <a:buClrTx/>
              <a:buSzTx/>
              <a:buFontTx/>
              <a:buNone/>
              <a:tabLst/>
              <a:defRPr sz="12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cxnSp>
        <p:nvCxnSpPr>
          <p:cNvPr id="22" name="9 Conector recto"/>
          <p:cNvCxnSpPr/>
          <p:nvPr userDrawn="1"/>
        </p:nvCxnSpPr>
        <p:spPr bwMode="auto">
          <a:xfrm>
            <a:off x="3131840" y="1196752"/>
            <a:ext cx="0" cy="4608512"/>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 name="9 Conector recto"/>
          <p:cNvCxnSpPr/>
          <p:nvPr userDrawn="1"/>
        </p:nvCxnSpPr>
        <p:spPr bwMode="auto">
          <a:xfrm>
            <a:off x="6080760" y="1196752"/>
            <a:ext cx="0" cy="4608512"/>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23" name="Group 4"/>
          <p:cNvGrpSpPr>
            <a:grpSpLocks noChangeAspect="1"/>
          </p:cNvGrpSpPr>
          <p:nvPr userDrawn="1"/>
        </p:nvGrpSpPr>
        <p:grpSpPr bwMode="auto">
          <a:xfrm>
            <a:off x="117475" y="6588125"/>
            <a:ext cx="771525" cy="196850"/>
            <a:chOff x="1292" y="1661"/>
            <a:chExt cx="3390" cy="862"/>
          </a:xfrm>
        </p:grpSpPr>
        <p:sp>
          <p:nvSpPr>
            <p:cNvPr id="24"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25"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26"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28"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29"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30"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31"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32"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33"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34"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内页 三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pic>
        <p:nvPicPr>
          <p:cNvPr id="6" name="图片 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7" name="TextBox 6"/>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grpSp>
        <p:nvGrpSpPr>
          <p:cNvPr id="2" name="Group 4"/>
          <p:cNvGrpSpPr>
            <a:grpSpLocks noChangeAspect="1"/>
          </p:cNvGrpSpPr>
          <p:nvPr userDrawn="1"/>
        </p:nvGrpSpPr>
        <p:grpSpPr bwMode="auto">
          <a:xfrm>
            <a:off x="117475" y="6588125"/>
            <a:ext cx="771525" cy="196850"/>
            <a:chOff x="1292" y="1661"/>
            <a:chExt cx="3390" cy="862"/>
          </a:xfrm>
        </p:grpSpPr>
        <p:sp>
          <p:nvSpPr>
            <p:cNvPr id="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1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11"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12"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13"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14"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15"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1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1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1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
        <p:nvSpPr>
          <p:cNvPr id="20"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1" name="内容占位符 2"/>
          <p:cNvSpPr>
            <a:spLocks noGrp="1"/>
          </p:cNvSpPr>
          <p:nvPr>
            <p:ph idx="1" hasCustomPrompt="1"/>
          </p:nvPr>
        </p:nvSpPr>
        <p:spPr>
          <a:xfrm>
            <a:off x="5940152" y="1772816"/>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3" name="内容占位符 2"/>
          <p:cNvSpPr>
            <a:spLocks noGrp="1"/>
          </p:cNvSpPr>
          <p:nvPr>
            <p:ph idx="10" hasCustomPrompt="1"/>
          </p:nvPr>
        </p:nvSpPr>
        <p:spPr>
          <a:xfrm>
            <a:off x="5940152" y="1484784"/>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4" name="内容占位符 2"/>
          <p:cNvSpPr>
            <a:spLocks noGrp="1"/>
          </p:cNvSpPr>
          <p:nvPr>
            <p:ph idx="11" hasCustomPrompt="1"/>
          </p:nvPr>
        </p:nvSpPr>
        <p:spPr>
          <a:xfrm>
            <a:off x="5940152" y="2882624"/>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5" name="内容占位符 2"/>
          <p:cNvSpPr>
            <a:spLocks noGrp="1"/>
          </p:cNvSpPr>
          <p:nvPr>
            <p:ph idx="12" hasCustomPrompt="1"/>
          </p:nvPr>
        </p:nvSpPr>
        <p:spPr>
          <a:xfrm>
            <a:off x="5940152" y="2594592"/>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6" name="内容占位符 2"/>
          <p:cNvSpPr>
            <a:spLocks noGrp="1"/>
          </p:cNvSpPr>
          <p:nvPr>
            <p:ph idx="13" hasCustomPrompt="1"/>
          </p:nvPr>
        </p:nvSpPr>
        <p:spPr>
          <a:xfrm>
            <a:off x="5940152" y="3989040"/>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7" name="内容占位符 2"/>
          <p:cNvSpPr>
            <a:spLocks noGrp="1"/>
          </p:cNvSpPr>
          <p:nvPr>
            <p:ph idx="14" hasCustomPrompt="1"/>
          </p:nvPr>
        </p:nvSpPr>
        <p:spPr>
          <a:xfrm>
            <a:off x="5940152" y="3701008"/>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8" name="内容占位符 2"/>
          <p:cNvSpPr>
            <a:spLocks noGrp="1"/>
          </p:cNvSpPr>
          <p:nvPr>
            <p:ph idx="15" hasCustomPrompt="1"/>
          </p:nvPr>
        </p:nvSpPr>
        <p:spPr>
          <a:xfrm>
            <a:off x="5940152" y="5085184"/>
            <a:ext cx="2448272" cy="720080"/>
          </a:xfrm>
          <a:prstGeom prst="rect">
            <a:avLst/>
          </a:prstGeom>
        </p:spPr>
        <p:txBody>
          <a:bodyPr numCol="1" spcCol="720000"/>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
        <p:nvSpPr>
          <p:cNvPr id="39" name="内容占位符 2"/>
          <p:cNvSpPr>
            <a:spLocks noGrp="1"/>
          </p:cNvSpPr>
          <p:nvPr>
            <p:ph idx="16" hasCustomPrompt="1"/>
          </p:nvPr>
        </p:nvSpPr>
        <p:spPr>
          <a:xfrm>
            <a:off x="5940152" y="4797152"/>
            <a:ext cx="2016224" cy="360040"/>
          </a:xfrm>
          <a:prstGeom prst="rect">
            <a:avLst/>
          </a:prstGeom>
        </p:spPr>
        <p:txBody>
          <a:bodyPr numCol="1" spcCol="720000"/>
          <a:lstStyle>
            <a:lvl1pPr marL="0" marR="0" indent="0" algn="l" defTabSz="914400" rtl="0" eaLnBrk="1" fontAlgn="auto" latinLnBrk="0" hangingPunct="1">
              <a:lnSpc>
                <a:spcPct val="100000"/>
              </a:lnSpc>
              <a:spcBef>
                <a:spcPts val="0"/>
              </a:spcBef>
              <a:spcAft>
                <a:spcPts val="0"/>
              </a:spcAft>
              <a:buClrTx/>
              <a:buSzTx/>
              <a:buFontTx/>
              <a:buNone/>
              <a:tabLst/>
              <a:defRPr sz="1400" b="1">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单击此处编辑小标题</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内页 三栏">
    <p:spTree>
      <p:nvGrpSpPr>
        <p:cNvPr id="1" name=""/>
        <p:cNvGrpSpPr/>
        <p:nvPr/>
      </p:nvGrpSpPr>
      <p:grpSpPr>
        <a:xfrm>
          <a:off x="0" y="0"/>
          <a:ext cx="0" cy="0"/>
          <a:chOff x="0" y="0"/>
          <a:chExt cx="0" cy="0"/>
        </a:xfrm>
      </p:grpSpPr>
      <p:pic>
        <p:nvPicPr>
          <p:cNvPr id="16" name="图片 15" descr="back9.jpg"/>
          <p:cNvPicPr>
            <a:picLocks noChangeAspect="1"/>
          </p:cNvPicPr>
          <p:nvPr userDrawn="1"/>
        </p:nvPicPr>
        <p:blipFill>
          <a:blip r:embed="rId2" cstate="print"/>
          <a:stretch>
            <a:fillRect/>
          </a:stretch>
        </p:blipFill>
        <p:spPr>
          <a:xfrm>
            <a:off x="0" y="6439989"/>
            <a:ext cx="9144000" cy="418011"/>
          </a:xfrm>
          <a:prstGeom prst="rect">
            <a:avLst/>
          </a:prstGeom>
        </p:spPr>
      </p:pic>
      <p:pic>
        <p:nvPicPr>
          <p:cNvPr id="6" name="图片 5" descr="back9.jpg"/>
          <p:cNvPicPr>
            <a:picLocks noChangeAspect="1"/>
          </p:cNvPicPr>
          <p:nvPr userDrawn="1"/>
        </p:nvPicPr>
        <p:blipFill>
          <a:blip r:embed="rId2" cstate="print"/>
          <a:stretch>
            <a:fillRect/>
          </a:stretch>
        </p:blipFill>
        <p:spPr>
          <a:xfrm>
            <a:off x="0" y="6439989"/>
            <a:ext cx="9144000" cy="418011"/>
          </a:xfrm>
          <a:prstGeom prst="rect">
            <a:avLst/>
          </a:prstGeom>
        </p:spPr>
      </p:pic>
      <p:sp>
        <p:nvSpPr>
          <p:cNvPr id="7" name="TextBox 6"/>
          <p:cNvSpPr txBox="1"/>
          <p:nvPr userDrawn="1"/>
        </p:nvSpPr>
        <p:spPr>
          <a:xfrm>
            <a:off x="8027988" y="6553200"/>
            <a:ext cx="1044575" cy="276225"/>
          </a:xfrm>
          <a:prstGeom prst="rect">
            <a:avLst/>
          </a:prstGeom>
          <a:noFill/>
        </p:spPr>
        <p:txBody>
          <a:bodyPr>
            <a:spAutoFit/>
          </a:bodyPr>
          <a:lstStyle/>
          <a:p>
            <a:pPr algn="r">
              <a:defRPr/>
            </a:pPr>
            <a:fld id="{51DDEF4D-8900-428A-BCD6-F48BA28B0BB4}" type="slidenum">
              <a:rPr lang="zh-CN" altLang="en-US" sz="1200">
                <a:solidFill>
                  <a:schemeClr val="bg1"/>
                </a:solidFill>
                <a:latin typeface="Arial Unicode MS" pitchFamily="34" charset="-122"/>
                <a:ea typeface="Arial Unicode MS" pitchFamily="34" charset="-122"/>
                <a:cs typeface="Arial Unicode MS" pitchFamily="34" charset="-122"/>
              </a:rPr>
              <a:pPr algn="r">
                <a:defRPr/>
              </a:pPr>
              <a:t>‹#›</a:t>
            </a:fld>
            <a:endParaRPr lang="zh-CN" altLang="en-US" sz="1200" dirty="0">
              <a:solidFill>
                <a:schemeClr val="bg1"/>
              </a:solidFill>
              <a:latin typeface="Arial Unicode MS" pitchFamily="34" charset="-122"/>
              <a:ea typeface="Arial Unicode MS" pitchFamily="34" charset="-122"/>
              <a:cs typeface="Arial Unicode MS" pitchFamily="34" charset="-122"/>
            </a:endParaRPr>
          </a:p>
        </p:txBody>
      </p:sp>
      <p:grpSp>
        <p:nvGrpSpPr>
          <p:cNvPr id="2" name="Group 4"/>
          <p:cNvGrpSpPr>
            <a:grpSpLocks noChangeAspect="1"/>
          </p:cNvGrpSpPr>
          <p:nvPr userDrawn="1"/>
        </p:nvGrpSpPr>
        <p:grpSpPr bwMode="auto">
          <a:xfrm>
            <a:off x="117475" y="6588125"/>
            <a:ext cx="771525" cy="196850"/>
            <a:chOff x="1292" y="1661"/>
            <a:chExt cx="3390" cy="862"/>
          </a:xfrm>
        </p:grpSpPr>
        <p:sp>
          <p:nvSpPr>
            <p:cNvPr id="9" name="AutoShape 3"/>
            <p:cNvSpPr>
              <a:spLocks noChangeAspect="1" noChangeArrowheads="1" noTextEdit="1"/>
            </p:cNvSpPr>
            <p:nvPr userDrawn="1"/>
          </p:nvSpPr>
          <p:spPr bwMode="auto">
            <a:xfrm>
              <a:off x="1292" y="1661"/>
              <a:ext cx="3390" cy="862"/>
            </a:xfrm>
            <a:prstGeom prst="rect">
              <a:avLst/>
            </a:prstGeom>
            <a:noFill/>
            <a:ln w="9525">
              <a:noFill/>
              <a:miter lim="800000"/>
              <a:headEnd/>
              <a:tailEnd/>
            </a:ln>
          </p:spPr>
          <p:txBody>
            <a:bodyPr/>
            <a:lstStyle/>
            <a:p>
              <a:pPr>
                <a:defRPr/>
              </a:pPr>
              <a:endParaRPr lang="zh-CN" altLang="en-US"/>
            </a:p>
          </p:txBody>
        </p:sp>
        <p:sp>
          <p:nvSpPr>
            <p:cNvPr id="10" name="Freeform 5"/>
            <p:cNvSpPr>
              <a:spLocks/>
            </p:cNvSpPr>
            <p:nvPr userDrawn="1"/>
          </p:nvSpPr>
          <p:spPr bwMode="auto">
            <a:xfrm>
              <a:off x="1292" y="1967"/>
              <a:ext cx="467" cy="556"/>
            </a:xfrm>
            <a:custGeom>
              <a:avLst/>
              <a:gdLst/>
              <a:ahLst/>
              <a:cxnLst>
                <a:cxn ang="0">
                  <a:pos x="120" y="149"/>
                </a:cxn>
                <a:cxn ang="0">
                  <a:pos x="88" y="154"/>
                </a:cxn>
                <a:cxn ang="0">
                  <a:pos x="52" y="120"/>
                </a:cxn>
                <a:cxn ang="0">
                  <a:pos x="52" y="0"/>
                </a:cxn>
                <a:cxn ang="0">
                  <a:pos x="0" y="0"/>
                </a:cxn>
                <a:cxn ang="0">
                  <a:pos x="15" y="10"/>
                </a:cxn>
                <a:cxn ang="0">
                  <a:pos x="15" y="119"/>
                </a:cxn>
                <a:cxn ang="0">
                  <a:pos x="88" y="184"/>
                </a:cxn>
                <a:cxn ang="0">
                  <a:pos x="156" y="171"/>
                </a:cxn>
                <a:cxn ang="0">
                  <a:pos x="156" y="0"/>
                </a:cxn>
                <a:cxn ang="0">
                  <a:pos x="120" y="0"/>
                </a:cxn>
                <a:cxn ang="0">
                  <a:pos x="120" y="149"/>
                </a:cxn>
              </a:cxnLst>
              <a:rect l="0" t="0" r="r" b="b"/>
              <a:pathLst>
                <a:path w="156" h="184">
                  <a:moveTo>
                    <a:pt x="120" y="149"/>
                  </a:moveTo>
                  <a:cubicBezTo>
                    <a:pt x="114" y="151"/>
                    <a:pt x="102" y="154"/>
                    <a:pt x="88" y="154"/>
                  </a:cubicBezTo>
                  <a:cubicBezTo>
                    <a:pt x="64" y="154"/>
                    <a:pt x="52" y="143"/>
                    <a:pt x="52" y="120"/>
                  </a:cubicBezTo>
                  <a:cubicBezTo>
                    <a:pt x="52" y="0"/>
                    <a:pt x="52" y="0"/>
                    <a:pt x="52" y="0"/>
                  </a:cubicBezTo>
                  <a:cubicBezTo>
                    <a:pt x="0" y="0"/>
                    <a:pt x="0" y="0"/>
                    <a:pt x="0" y="0"/>
                  </a:cubicBezTo>
                  <a:cubicBezTo>
                    <a:pt x="15" y="10"/>
                    <a:pt x="15" y="10"/>
                    <a:pt x="15" y="10"/>
                  </a:cubicBezTo>
                  <a:cubicBezTo>
                    <a:pt x="15" y="119"/>
                    <a:pt x="15" y="119"/>
                    <a:pt x="15" y="119"/>
                  </a:cubicBezTo>
                  <a:cubicBezTo>
                    <a:pt x="15" y="164"/>
                    <a:pt x="41" y="184"/>
                    <a:pt x="88" y="184"/>
                  </a:cubicBezTo>
                  <a:cubicBezTo>
                    <a:pt x="115" y="184"/>
                    <a:pt x="141" y="178"/>
                    <a:pt x="156" y="171"/>
                  </a:cubicBezTo>
                  <a:cubicBezTo>
                    <a:pt x="156" y="0"/>
                    <a:pt x="156" y="0"/>
                    <a:pt x="156" y="0"/>
                  </a:cubicBezTo>
                  <a:cubicBezTo>
                    <a:pt x="120" y="0"/>
                    <a:pt x="120" y="0"/>
                    <a:pt x="120" y="0"/>
                  </a:cubicBezTo>
                  <a:lnTo>
                    <a:pt x="120" y="149"/>
                  </a:lnTo>
                  <a:close/>
                </a:path>
              </a:pathLst>
            </a:custGeom>
            <a:solidFill>
              <a:schemeClr val="bg1"/>
            </a:solidFill>
            <a:ln w="9525">
              <a:noFill/>
              <a:round/>
              <a:headEnd/>
              <a:tailEnd/>
            </a:ln>
          </p:spPr>
          <p:txBody>
            <a:bodyPr/>
            <a:lstStyle/>
            <a:p>
              <a:pPr>
                <a:defRPr/>
              </a:pPr>
              <a:endParaRPr lang="zh-CN" altLang="en-US"/>
            </a:p>
          </p:txBody>
        </p:sp>
        <p:sp>
          <p:nvSpPr>
            <p:cNvPr id="11" name="Freeform 6"/>
            <p:cNvSpPr>
              <a:spLocks/>
            </p:cNvSpPr>
            <p:nvPr userDrawn="1"/>
          </p:nvSpPr>
          <p:spPr bwMode="auto">
            <a:xfrm>
              <a:off x="1871" y="1960"/>
              <a:ext cx="425" cy="556"/>
            </a:xfrm>
            <a:custGeom>
              <a:avLst/>
              <a:gdLst/>
              <a:ahLst/>
              <a:cxnLst>
                <a:cxn ang="0">
                  <a:pos x="69" y="0"/>
                </a:cxn>
                <a:cxn ang="0">
                  <a:pos x="0" y="13"/>
                </a:cxn>
                <a:cxn ang="0">
                  <a:pos x="0" y="184"/>
                </a:cxn>
                <a:cxn ang="0">
                  <a:pos x="37" y="184"/>
                </a:cxn>
                <a:cxn ang="0">
                  <a:pos x="37" y="35"/>
                </a:cxn>
                <a:cxn ang="0">
                  <a:pos x="69" y="30"/>
                </a:cxn>
                <a:cxn ang="0">
                  <a:pos x="107" y="64"/>
                </a:cxn>
                <a:cxn ang="0">
                  <a:pos x="107" y="184"/>
                </a:cxn>
                <a:cxn ang="0">
                  <a:pos x="143" y="184"/>
                </a:cxn>
                <a:cxn ang="0">
                  <a:pos x="143" y="60"/>
                </a:cxn>
                <a:cxn ang="0">
                  <a:pos x="69" y="0"/>
                </a:cxn>
              </a:cxnLst>
              <a:rect l="0" t="0" r="r" b="b"/>
              <a:pathLst>
                <a:path w="143" h="184">
                  <a:moveTo>
                    <a:pt x="69" y="0"/>
                  </a:moveTo>
                  <a:cubicBezTo>
                    <a:pt x="41" y="0"/>
                    <a:pt x="18" y="5"/>
                    <a:pt x="0" y="13"/>
                  </a:cubicBezTo>
                  <a:cubicBezTo>
                    <a:pt x="0" y="184"/>
                    <a:pt x="0" y="184"/>
                    <a:pt x="0" y="184"/>
                  </a:cubicBezTo>
                  <a:cubicBezTo>
                    <a:pt x="37" y="184"/>
                    <a:pt x="37" y="184"/>
                    <a:pt x="37" y="184"/>
                  </a:cubicBezTo>
                  <a:cubicBezTo>
                    <a:pt x="37" y="35"/>
                    <a:pt x="37" y="35"/>
                    <a:pt x="37" y="35"/>
                  </a:cubicBezTo>
                  <a:cubicBezTo>
                    <a:pt x="44" y="32"/>
                    <a:pt x="56" y="30"/>
                    <a:pt x="69" y="30"/>
                  </a:cubicBezTo>
                  <a:cubicBezTo>
                    <a:pt x="94" y="30"/>
                    <a:pt x="107" y="43"/>
                    <a:pt x="107" y="64"/>
                  </a:cubicBezTo>
                  <a:cubicBezTo>
                    <a:pt x="107" y="184"/>
                    <a:pt x="107" y="184"/>
                    <a:pt x="107" y="184"/>
                  </a:cubicBezTo>
                  <a:cubicBezTo>
                    <a:pt x="143" y="184"/>
                    <a:pt x="143" y="184"/>
                    <a:pt x="143" y="184"/>
                  </a:cubicBezTo>
                  <a:cubicBezTo>
                    <a:pt x="143" y="60"/>
                    <a:pt x="143" y="60"/>
                    <a:pt x="143" y="60"/>
                  </a:cubicBezTo>
                  <a:cubicBezTo>
                    <a:pt x="143" y="22"/>
                    <a:pt x="119" y="0"/>
                    <a:pt x="69" y="0"/>
                  </a:cubicBezTo>
                </a:path>
              </a:pathLst>
            </a:custGeom>
            <a:solidFill>
              <a:schemeClr val="bg1"/>
            </a:solidFill>
            <a:ln w="9525">
              <a:noFill/>
              <a:round/>
              <a:headEnd/>
              <a:tailEnd/>
            </a:ln>
          </p:spPr>
          <p:txBody>
            <a:bodyPr/>
            <a:lstStyle/>
            <a:p>
              <a:pPr>
                <a:defRPr/>
              </a:pPr>
              <a:endParaRPr lang="zh-CN" altLang="en-US"/>
            </a:p>
          </p:txBody>
        </p:sp>
        <p:sp>
          <p:nvSpPr>
            <p:cNvPr id="12" name="Freeform 7"/>
            <p:cNvSpPr>
              <a:spLocks/>
            </p:cNvSpPr>
            <p:nvPr userDrawn="1"/>
          </p:nvSpPr>
          <p:spPr bwMode="auto">
            <a:xfrm>
              <a:off x="2373" y="1967"/>
              <a:ext cx="153" cy="549"/>
            </a:xfrm>
            <a:custGeom>
              <a:avLst/>
              <a:gdLst/>
              <a:ahLst/>
              <a:cxnLst>
                <a:cxn ang="0">
                  <a:pos x="0" y="0"/>
                </a:cxn>
                <a:cxn ang="0">
                  <a:pos x="48" y="30"/>
                </a:cxn>
                <a:cxn ang="0">
                  <a:pos x="48" y="544"/>
                </a:cxn>
                <a:cxn ang="0">
                  <a:pos x="159" y="544"/>
                </a:cxn>
                <a:cxn ang="0">
                  <a:pos x="159" y="0"/>
                </a:cxn>
                <a:cxn ang="0">
                  <a:pos x="0" y="0"/>
                </a:cxn>
              </a:cxnLst>
              <a:rect l="0" t="0" r="r" b="b"/>
              <a:pathLst>
                <a:path w="159" h="544">
                  <a:moveTo>
                    <a:pt x="0" y="0"/>
                  </a:moveTo>
                  <a:lnTo>
                    <a:pt x="48" y="30"/>
                  </a:lnTo>
                  <a:lnTo>
                    <a:pt x="48" y="544"/>
                  </a:lnTo>
                  <a:lnTo>
                    <a:pt x="159" y="544"/>
                  </a:lnTo>
                  <a:lnTo>
                    <a:pt x="159" y="0"/>
                  </a:lnTo>
                  <a:lnTo>
                    <a:pt x="0" y="0"/>
                  </a:lnTo>
                  <a:close/>
                </a:path>
              </a:pathLst>
            </a:custGeom>
            <a:solidFill>
              <a:schemeClr val="bg1"/>
            </a:solidFill>
            <a:ln w="9525">
              <a:noFill/>
              <a:round/>
              <a:headEnd/>
              <a:tailEnd/>
            </a:ln>
          </p:spPr>
          <p:txBody>
            <a:bodyPr/>
            <a:lstStyle/>
            <a:p>
              <a:pPr>
                <a:defRPr/>
              </a:pPr>
              <a:endParaRPr lang="zh-CN" altLang="en-US"/>
            </a:p>
          </p:txBody>
        </p:sp>
        <p:sp>
          <p:nvSpPr>
            <p:cNvPr id="13" name="Freeform 8"/>
            <p:cNvSpPr>
              <a:spLocks/>
            </p:cNvSpPr>
            <p:nvPr userDrawn="1"/>
          </p:nvSpPr>
          <p:spPr bwMode="auto">
            <a:xfrm>
              <a:off x="2562" y="1967"/>
              <a:ext cx="558" cy="549"/>
            </a:xfrm>
            <a:custGeom>
              <a:avLst/>
              <a:gdLst/>
              <a:ahLst/>
              <a:cxnLst>
                <a:cxn ang="0">
                  <a:pos x="107" y="120"/>
                </a:cxn>
                <a:cxn ang="0">
                  <a:pos x="100" y="148"/>
                </a:cxn>
                <a:cxn ang="0">
                  <a:pos x="100" y="148"/>
                </a:cxn>
                <a:cxn ang="0">
                  <a:pos x="92" y="120"/>
                </a:cxn>
                <a:cxn ang="0">
                  <a:pos x="55" y="0"/>
                </a:cxn>
                <a:cxn ang="0">
                  <a:pos x="0" y="0"/>
                </a:cxn>
                <a:cxn ang="0">
                  <a:pos x="19" y="11"/>
                </a:cxn>
                <a:cxn ang="0">
                  <a:pos x="79" y="180"/>
                </a:cxn>
                <a:cxn ang="0">
                  <a:pos x="121" y="180"/>
                </a:cxn>
                <a:cxn ang="0">
                  <a:pos x="186" y="0"/>
                </a:cxn>
                <a:cxn ang="0">
                  <a:pos x="145" y="0"/>
                </a:cxn>
                <a:cxn ang="0">
                  <a:pos x="107" y="120"/>
                </a:cxn>
              </a:cxnLst>
              <a:rect l="0" t="0" r="r" b="b"/>
              <a:pathLst>
                <a:path w="186" h="180">
                  <a:moveTo>
                    <a:pt x="107" y="120"/>
                  </a:moveTo>
                  <a:cubicBezTo>
                    <a:pt x="103" y="133"/>
                    <a:pt x="100" y="148"/>
                    <a:pt x="100" y="148"/>
                  </a:cubicBezTo>
                  <a:cubicBezTo>
                    <a:pt x="100" y="148"/>
                    <a:pt x="100" y="148"/>
                    <a:pt x="100" y="148"/>
                  </a:cubicBezTo>
                  <a:cubicBezTo>
                    <a:pt x="100" y="148"/>
                    <a:pt x="97" y="133"/>
                    <a:pt x="92" y="120"/>
                  </a:cubicBezTo>
                  <a:cubicBezTo>
                    <a:pt x="55" y="0"/>
                    <a:pt x="55" y="0"/>
                    <a:pt x="55" y="0"/>
                  </a:cubicBezTo>
                  <a:cubicBezTo>
                    <a:pt x="0" y="0"/>
                    <a:pt x="0" y="0"/>
                    <a:pt x="0" y="0"/>
                  </a:cubicBezTo>
                  <a:cubicBezTo>
                    <a:pt x="19" y="11"/>
                    <a:pt x="19" y="11"/>
                    <a:pt x="19" y="11"/>
                  </a:cubicBezTo>
                  <a:cubicBezTo>
                    <a:pt x="79" y="180"/>
                    <a:pt x="79" y="180"/>
                    <a:pt x="79" y="180"/>
                  </a:cubicBezTo>
                  <a:cubicBezTo>
                    <a:pt x="121" y="180"/>
                    <a:pt x="121" y="180"/>
                    <a:pt x="121" y="180"/>
                  </a:cubicBezTo>
                  <a:cubicBezTo>
                    <a:pt x="186" y="0"/>
                    <a:pt x="186" y="0"/>
                    <a:pt x="186" y="0"/>
                  </a:cubicBezTo>
                  <a:cubicBezTo>
                    <a:pt x="145" y="0"/>
                    <a:pt x="145" y="0"/>
                    <a:pt x="145" y="0"/>
                  </a:cubicBezTo>
                  <a:lnTo>
                    <a:pt x="107" y="120"/>
                  </a:lnTo>
                  <a:close/>
                </a:path>
              </a:pathLst>
            </a:custGeom>
            <a:solidFill>
              <a:srgbClr val="D7000F"/>
            </a:solidFill>
            <a:ln w="9525">
              <a:noFill/>
              <a:round/>
              <a:headEnd/>
              <a:tailEnd/>
            </a:ln>
          </p:spPr>
          <p:txBody>
            <a:bodyPr/>
            <a:lstStyle/>
            <a:p>
              <a:pPr>
                <a:defRPr/>
              </a:pPr>
              <a:endParaRPr lang="zh-CN" altLang="en-US"/>
            </a:p>
          </p:txBody>
        </p:sp>
        <p:sp>
          <p:nvSpPr>
            <p:cNvPr id="14" name="Freeform 9"/>
            <p:cNvSpPr>
              <a:spLocks/>
            </p:cNvSpPr>
            <p:nvPr userDrawn="1"/>
          </p:nvSpPr>
          <p:spPr bwMode="auto">
            <a:xfrm>
              <a:off x="3873" y="1967"/>
              <a:ext cx="809" cy="549"/>
            </a:xfrm>
            <a:custGeom>
              <a:avLst/>
              <a:gdLst/>
              <a:ahLst/>
              <a:cxnLst>
                <a:cxn ang="0">
                  <a:pos x="234" y="0"/>
                </a:cxn>
                <a:cxn ang="0">
                  <a:pos x="203" y="119"/>
                </a:cxn>
                <a:cxn ang="0">
                  <a:pos x="198" y="147"/>
                </a:cxn>
                <a:cxn ang="0">
                  <a:pos x="198" y="147"/>
                </a:cxn>
                <a:cxn ang="0">
                  <a:pos x="192" y="119"/>
                </a:cxn>
                <a:cxn ang="0">
                  <a:pos x="159" y="0"/>
                </a:cxn>
                <a:cxn ang="0">
                  <a:pos x="125" y="0"/>
                </a:cxn>
                <a:cxn ang="0">
                  <a:pos x="93" y="119"/>
                </a:cxn>
                <a:cxn ang="0">
                  <a:pos x="87" y="147"/>
                </a:cxn>
                <a:cxn ang="0">
                  <a:pos x="86" y="147"/>
                </a:cxn>
                <a:cxn ang="0">
                  <a:pos x="81" y="119"/>
                </a:cxn>
                <a:cxn ang="0">
                  <a:pos x="50" y="0"/>
                </a:cxn>
                <a:cxn ang="0">
                  <a:pos x="0" y="0"/>
                </a:cxn>
                <a:cxn ang="0">
                  <a:pos x="17" y="11"/>
                </a:cxn>
                <a:cxn ang="0">
                  <a:pos x="67" y="180"/>
                </a:cxn>
                <a:cxn ang="0">
                  <a:pos x="105" y="180"/>
                </a:cxn>
                <a:cxn ang="0">
                  <a:pos x="136" y="66"/>
                </a:cxn>
                <a:cxn ang="0">
                  <a:pos x="142" y="40"/>
                </a:cxn>
                <a:cxn ang="0">
                  <a:pos x="143" y="40"/>
                </a:cxn>
                <a:cxn ang="0">
                  <a:pos x="148" y="66"/>
                </a:cxn>
                <a:cxn ang="0">
                  <a:pos x="180" y="180"/>
                </a:cxn>
                <a:cxn ang="0">
                  <a:pos x="217" y="180"/>
                </a:cxn>
                <a:cxn ang="0">
                  <a:pos x="270" y="0"/>
                </a:cxn>
                <a:cxn ang="0">
                  <a:pos x="234" y="0"/>
                </a:cxn>
              </a:cxnLst>
              <a:rect l="0" t="0" r="r" b="b"/>
              <a:pathLst>
                <a:path w="270" h="180">
                  <a:moveTo>
                    <a:pt x="234" y="0"/>
                  </a:moveTo>
                  <a:cubicBezTo>
                    <a:pt x="203" y="119"/>
                    <a:pt x="203" y="119"/>
                    <a:pt x="203" y="119"/>
                  </a:cubicBezTo>
                  <a:cubicBezTo>
                    <a:pt x="200" y="132"/>
                    <a:pt x="198" y="147"/>
                    <a:pt x="198" y="147"/>
                  </a:cubicBezTo>
                  <a:cubicBezTo>
                    <a:pt x="198" y="147"/>
                    <a:pt x="198" y="147"/>
                    <a:pt x="198" y="147"/>
                  </a:cubicBezTo>
                  <a:cubicBezTo>
                    <a:pt x="198" y="147"/>
                    <a:pt x="195" y="132"/>
                    <a:pt x="192" y="119"/>
                  </a:cubicBezTo>
                  <a:cubicBezTo>
                    <a:pt x="159" y="0"/>
                    <a:pt x="159" y="0"/>
                    <a:pt x="159" y="0"/>
                  </a:cubicBezTo>
                  <a:cubicBezTo>
                    <a:pt x="125" y="0"/>
                    <a:pt x="125" y="0"/>
                    <a:pt x="125" y="0"/>
                  </a:cubicBezTo>
                  <a:cubicBezTo>
                    <a:pt x="93" y="119"/>
                    <a:pt x="93" y="119"/>
                    <a:pt x="93" y="119"/>
                  </a:cubicBezTo>
                  <a:cubicBezTo>
                    <a:pt x="89" y="132"/>
                    <a:pt x="87" y="147"/>
                    <a:pt x="87" y="147"/>
                  </a:cubicBezTo>
                  <a:cubicBezTo>
                    <a:pt x="86" y="147"/>
                    <a:pt x="86" y="147"/>
                    <a:pt x="86" y="147"/>
                  </a:cubicBezTo>
                  <a:cubicBezTo>
                    <a:pt x="86" y="147"/>
                    <a:pt x="84" y="132"/>
                    <a:pt x="81" y="119"/>
                  </a:cubicBezTo>
                  <a:cubicBezTo>
                    <a:pt x="50" y="0"/>
                    <a:pt x="50" y="0"/>
                    <a:pt x="50" y="0"/>
                  </a:cubicBezTo>
                  <a:cubicBezTo>
                    <a:pt x="0" y="0"/>
                    <a:pt x="0" y="0"/>
                    <a:pt x="0" y="0"/>
                  </a:cubicBezTo>
                  <a:cubicBezTo>
                    <a:pt x="17" y="11"/>
                    <a:pt x="17" y="11"/>
                    <a:pt x="17" y="11"/>
                  </a:cubicBezTo>
                  <a:cubicBezTo>
                    <a:pt x="67" y="180"/>
                    <a:pt x="67" y="180"/>
                    <a:pt x="67" y="180"/>
                  </a:cubicBezTo>
                  <a:cubicBezTo>
                    <a:pt x="105" y="180"/>
                    <a:pt x="105" y="180"/>
                    <a:pt x="105" y="180"/>
                  </a:cubicBezTo>
                  <a:cubicBezTo>
                    <a:pt x="136" y="66"/>
                    <a:pt x="136" y="66"/>
                    <a:pt x="136" y="66"/>
                  </a:cubicBezTo>
                  <a:cubicBezTo>
                    <a:pt x="140" y="54"/>
                    <a:pt x="142" y="40"/>
                    <a:pt x="142" y="40"/>
                  </a:cubicBezTo>
                  <a:cubicBezTo>
                    <a:pt x="143" y="40"/>
                    <a:pt x="143" y="40"/>
                    <a:pt x="143" y="40"/>
                  </a:cubicBezTo>
                  <a:cubicBezTo>
                    <a:pt x="143" y="40"/>
                    <a:pt x="145" y="54"/>
                    <a:pt x="148" y="66"/>
                  </a:cubicBezTo>
                  <a:cubicBezTo>
                    <a:pt x="180" y="180"/>
                    <a:pt x="180" y="180"/>
                    <a:pt x="180" y="180"/>
                  </a:cubicBezTo>
                  <a:cubicBezTo>
                    <a:pt x="217" y="180"/>
                    <a:pt x="217" y="180"/>
                    <a:pt x="217" y="180"/>
                  </a:cubicBezTo>
                  <a:cubicBezTo>
                    <a:pt x="270" y="0"/>
                    <a:pt x="270" y="0"/>
                    <a:pt x="270" y="0"/>
                  </a:cubicBezTo>
                  <a:lnTo>
                    <a:pt x="234" y="0"/>
                  </a:lnTo>
                  <a:close/>
                </a:path>
              </a:pathLst>
            </a:custGeom>
            <a:solidFill>
              <a:srgbClr val="D7000F"/>
            </a:solidFill>
            <a:ln w="9525">
              <a:noFill/>
              <a:round/>
              <a:headEnd/>
              <a:tailEnd/>
            </a:ln>
          </p:spPr>
          <p:txBody>
            <a:bodyPr/>
            <a:lstStyle/>
            <a:p>
              <a:pPr>
                <a:defRPr/>
              </a:pPr>
              <a:endParaRPr lang="zh-CN" altLang="en-US"/>
            </a:p>
          </p:txBody>
        </p:sp>
        <p:sp>
          <p:nvSpPr>
            <p:cNvPr id="15" name="Freeform 10"/>
            <p:cNvSpPr>
              <a:spLocks/>
            </p:cNvSpPr>
            <p:nvPr userDrawn="1"/>
          </p:nvSpPr>
          <p:spPr bwMode="auto">
            <a:xfrm>
              <a:off x="3154" y="1967"/>
              <a:ext cx="146" cy="549"/>
            </a:xfrm>
            <a:custGeom>
              <a:avLst/>
              <a:gdLst/>
              <a:ahLst/>
              <a:cxnLst>
                <a:cxn ang="0">
                  <a:pos x="0" y="0"/>
                </a:cxn>
                <a:cxn ang="0">
                  <a:pos x="39" y="24"/>
                </a:cxn>
                <a:cxn ang="0">
                  <a:pos x="39" y="544"/>
                </a:cxn>
                <a:cxn ang="0">
                  <a:pos x="147" y="544"/>
                </a:cxn>
                <a:cxn ang="0">
                  <a:pos x="147" y="0"/>
                </a:cxn>
                <a:cxn ang="0">
                  <a:pos x="0" y="0"/>
                </a:cxn>
              </a:cxnLst>
              <a:rect l="0" t="0" r="r" b="b"/>
              <a:pathLst>
                <a:path w="147" h="544">
                  <a:moveTo>
                    <a:pt x="0" y="0"/>
                  </a:moveTo>
                  <a:lnTo>
                    <a:pt x="39" y="24"/>
                  </a:lnTo>
                  <a:lnTo>
                    <a:pt x="39" y="544"/>
                  </a:lnTo>
                  <a:lnTo>
                    <a:pt x="147" y="544"/>
                  </a:lnTo>
                  <a:lnTo>
                    <a:pt x="147" y="0"/>
                  </a:lnTo>
                  <a:lnTo>
                    <a:pt x="0" y="0"/>
                  </a:lnTo>
                  <a:close/>
                </a:path>
              </a:pathLst>
            </a:custGeom>
            <a:solidFill>
              <a:srgbClr val="D7000F"/>
            </a:solidFill>
            <a:ln w="9525">
              <a:noFill/>
              <a:round/>
              <a:headEnd/>
              <a:tailEnd/>
            </a:ln>
          </p:spPr>
          <p:txBody>
            <a:bodyPr/>
            <a:lstStyle/>
            <a:p>
              <a:pPr>
                <a:defRPr/>
              </a:pPr>
              <a:endParaRPr lang="zh-CN" altLang="en-US"/>
            </a:p>
          </p:txBody>
        </p:sp>
        <p:sp>
          <p:nvSpPr>
            <p:cNvPr id="17" name="Freeform 11"/>
            <p:cNvSpPr>
              <a:spLocks noEditPoints="1"/>
            </p:cNvSpPr>
            <p:nvPr userDrawn="1"/>
          </p:nvSpPr>
          <p:spPr bwMode="auto">
            <a:xfrm>
              <a:off x="3399" y="1960"/>
              <a:ext cx="467" cy="563"/>
            </a:xfrm>
            <a:custGeom>
              <a:avLst/>
              <a:gdLst/>
              <a:ahLst/>
              <a:cxnLst>
                <a:cxn ang="0">
                  <a:pos x="80" y="0"/>
                </a:cxn>
                <a:cxn ang="0">
                  <a:pos x="0" y="94"/>
                </a:cxn>
                <a:cxn ang="0">
                  <a:pos x="88" y="188"/>
                </a:cxn>
                <a:cxn ang="0">
                  <a:pos x="150" y="175"/>
                </a:cxn>
                <a:cxn ang="0">
                  <a:pos x="139" y="148"/>
                </a:cxn>
                <a:cxn ang="0">
                  <a:pos x="90" y="159"/>
                </a:cxn>
                <a:cxn ang="0">
                  <a:pos x="36" y="118"/>
                </a:cxn>
                <a:cxn ang="0">
                  <a:pos x="34" y="102"/>
                </a:cxn>
                <a:cxn ang="0">
                  <a:pos x="33" y="93"/>
                </a:cxn>
                <a:cxn ang="0">
                  <a:pos x="154" y="93"/>
                </a:cxn>
                <a:cxn ang="0">
                  <a:pos x="154" y="79"/>
                </a:cxn>
                <a:cxn ang="0">
                  <a:pos x="80" y="0"/>
                </a:cxn>
                <a:cxn ang="0">
                  <a:pos x="80" y="27"/>
                </a:cxn>
                <a:cxn ang="0">
                  <a:pos x="119" y="67"/>
                </a:cxn>
                <a:cxn ang="0">
                  <a:pos x="35" y="67"/>
                </a:cxn>
                <a:cxn ang="0">
                  <a:pos x="80" y="27"/>
                </a:cxn>
              </a:cxnLst>
              <a:rect l="0" t="0" r="r" b="b"/>
              <a:pathLst>
                <a:path w="154" h="188">
                  <a:moveTo>
                    <a:pt x="80" y="0"/>
                  </a:moveTo>
                  <a:cubicBezTo>
                    <a:pt x="30" y="0"/>
                    <a:pt x="0" y="39"/>
                    <a:pt x="0" y="94"/>
                  </a:cubicBezTo>
                  <a:cubicBezTo>
                    <a:pt x="0" y="151"/>
                    <a:pt x="31" y="188"/>
                    <a:pt x="88" y="188"/>
                  </a:cubicBezTo>
                  <a:cubicBezTo>
                    <a:pt x="112" y="188"/>
                    <a:pt x="136" y="182"/>
                    <a:pt x="150" y="175"/>
                  </a:cubicBezTo>
                  <a:cubicBezTo>
                    <a:pt x="139" y="148"/>
                    <a:pt x="139" y="148"/>
                    <a:pt x="139" y="148"/>
                  </a:cubicBezTo>
                  <a:cubicBezTo>
                    <a:pt x="127" y="154"/>
                    <a:pt x="108" y="159"/>
                    <a:pt x="90" y="159"/>
                  </a:cubicBezTo>
                  <a:cubicBezTo>
                    <a:pt x="62" y="159"/>
                    <a:pt x="43" y="145"/>
                    <a:pt x="36" y="118"/>
                  </a:cubicBezTo>
                  <a:cubicBezTo>
                    <a:pt x="36" y="118"/>
                    <a:pt x="35" y="111"/>
                    <a:pt x="34" y="102"/>
                  </a:cubicBezTo>
                  <a:cubicBezTo>
                    <a:pt x="33" y="99"/>
                    <a:pt x="33" y="96"/>
                    <a:pt x="33" y="93"/>
                  </a:cubicBezTo>
                  <a:cubicBezTo>
                    <a:pt x="154" y="93"/>
                    <a:pt x="154" y="93"/>
                    <a:pt x="154" y="93"/>
                  </a:cubicBezTo>
                  <a:cubicBezTo>
                    <a:pt x="154" y="88"/>
                    <a:pt x="154" y="84"/>
                    <a:pt x="154" y="79"/>
                  </a:cubicBezTo>
                  <a:cubicBezTo>
                    <a:pt x="154" y="31"/>
                    <a:pt x="127" y="0"/>
                    <a:pt x="80" y="0"/>
                  </a:cubicBezTo>
                  <a:moveTo>
                    <a:pt x="80" y="27"/>
                  </a:moveTo>
                  <a:cubicBezTo>
                    <a:pt x="102" y="27"/>
                    <a:pt x="117" y="40"/>
                    <a:pt x="119" y="67"/>
                  </a:cubicBezTo>
                  <a:cubicBezTo>
                    <a:pt x="35" y="67"/>
                    <a:pt x="35" y="67"/>
                    <a:pt x="35" y="67"/>
                  </a:cubicBezTo>
                  <a:cubicBezTo>
                    <a:pt x="41" y="41"/>
                    <a:pt x="57" y="27"/>
                    <a:pt x="80" y="27"/>
                  </a:cubicBezTo>
                </a:path>
              </a:pathLst>
            </a:custGeom>
            <a:solidFill>
              <a:srgbClr val="D7000F"/>
            </a:solidFill>
            <a:ln w="9525">
              <a:noFill/>
              <a:round/>
              <a:headEnd/>
              <a:tailEnd/>
            </a:ln>
          </p:spPr>
          <p:txBody>
            <a:bodyPr/>
            <a:lstStyle/>
            <a:p>
              <a:pPr>
                <a:defRPr/>
              </a:pPr>
              <a:endParaRPr lang="zh-CN" altLang="en-US"/>
            </a:p>
          </p:txBody>
        </p:sp>
        <p:sp>
          <p:nvSpPr>
            <p:cNvPr id="18" name="Freeform 12"/>
            <p:cNvSpPr>
              <a:spLocks/>
            </p:cNvSpPr>
            <p:nvPr userDrawn="1"/>
          </p:nvSpPr>
          <p:spPr bwMode="auto">
            <a:xfrm>
              <a:off x="3175" y="1661"/>
              <a:ext cx="851" cy="209"/>
            </a:xfrm>
            <a:custGeom>
              <a:avLst/>
              <a:gdLst/>
              <a:ahLst/>
              <a:cxnLst>
                <a:cxn ang="0">
                  <a:pos x="283" y="69"/>
                </a:cxn>
                <a:cxn ang="0">
                  <a:pos x="142" y="0"/>
                </a:cxn>
                <a:cxn ang="0">
                  <a:pos x="0" y="69"/>
                </a:cxn>
                <a:cxn ang="0">
                  <a:pos x="142" y="28"/>
                </a:cxn>
                <a:cxn ang="0">
                  <a:pos x="283" y="69"/>
                </a:cxn>
              </a:cxnLst>
              <a:rect l="0" t="0" r="r" b="b"/>
              <a:pathLst>
                <a:path w="283" h="69">
                  <a:moveTo>
                    <a:pt x="283" y="69"/>
                  </a:moveTo>
                  <a:cubicBezTo>
                    <a:pt x="249" y="27"/>
                    <a:pt x="198" y="0"/>
                    <a:pt x="142" y="0"/>
                  </a:cubicBezTo>
                  <a:cubicBezTo>
                    <a:pt x="85" y="0"/>
                    <a:pt x="34" y="27"/>
                    <a:pt x="0" y="69"/>
                  </a:cubicBezTo>
                  <a:cubicBezTo>
                    <a:pt x="41" y="43"/>
                    <a:pt x="90" y="28"/>
                    <a:pt x="142" y="28"/>
                  </a:cubicBezTo>
                  <a:cubicBezTo>
                    <a:pt x="193" y="28"/>
                    <a:pt x="242" y="43"/>
                    <a:pt x="283" y="69"/>
                  </a:cubicBezTo>
                </a:path>
              </a:pathLst>
            </a:custGeom>
            <a:solidFill>
              <a:srgbClr val="D7000F"/>
            </a:solidFill>
            <a:ln w="9525">
              <a:noFill/>
              <a:round/>
              <a:headEnd/>
              <a:tailEnd/>
            </a:ln>
          </p:spPr>
          <p:txBody>
            <a:bodyPr/>
            <a:lstStyle/>
            <a:p>
              <a:pPr>
                <a:defRPr/>
              </a:pPr>
              <a:endParaRPr lang="zh-CN" altLang="en-US"/>
            </a:p>
          </p:txBody>
        </p:sp>
        <p:sp>
          <p:nvSpPr>
            <p:cNvPr id="19" name="Oval 13"/>
            <p:cNvSpPr>
              <a:spLocks noChangeArrowheads="1"/>
            </p:cNvSpPr>
            <p:nvPr userDrawn="1"/>
          </p:nvSpPr>
          <p:spPr bwMode="auto">
            <a:xfrm>
              <a:off x="2415" y="1744"/>
              <a:ext cx="126" cy="125"/>
            </a:xfrm>
            <a:prstGeom prst="ellipse">
              <a:avLst/>
            </a:prstGeom>
            <a:solidFill>
              <a:srgbClr val="D7000F"/>
            </a:solidFill>
            <a:ln w="9525">
              <a:noFill/>
              <a:round/>
              <a:headEnd/>
              <a:tailEnd/>
            </a:ln>
          </p:spPr>
          <p:txBody>
            <a:bodyPr/>
            <a:lstStyle/>
            <a:p>
              <a:pPr>
                <a:defRPr/>
              </a:pPr>
              <a:endParaRPr lang="zh-CN" altLang="en-US"/>
            </a:p>
          </p:txBody>
        </p:sp>
      </p:grpSp>
      <p:sp>
        <p:nvSpPr>
          <p:cNvPr id="20" name="标题 1"/>
          <p:cNvSpPr>
            <a:spLocks noGrp="1"/>
          </p:cNvSpPr>
          <p:nvPr>
            <p:ph type="title" hasCustomPrompt="1"/>
          </p:nvPr>
        </p:nvSpPr>
        <p:spPr>
          <a:xfrm>
            <a:off x="288000" y="252000"/>
            <a:ext cx="8229600" cy="649536"/>
          </a:xfrm>
          <a:prstGeom prst="rect">
            <a:avLst/>
          </a:prstGeom>
        </p:spPr>
        <p:txBody>
          <a:bodyPr/>
          <a:lstStyle>
            <a:lvl1pPr algn="l">
              <a:defRPr sz="3200" b="1">
                <a:solidFill>
                  <a:schemeClr val="tx1">
                    <a:lumMod val="75000"/>
                    <a:lumOff val="25000"/>
                  </a:schemeClr>
                </a:solidFill>
                <a:latin typeface="微软雅黑" pitchFamily="34" charset="-122"/>
                <a:ea typeface="微软雅黑" pitchFamily="34" charset="-122"/>
              </a:defRPr>
            </a:lvl1pPr>
          </a:lstStyle>
          <a:p>
            <a:r>
              <a:rPr lang="zh-CN" altLang="en-US" dirty="0"/>
              <a:t>单击此处编辑标题</a:t>
            </a:r>
          </a:p>
        </p:txBody>
      </p:sp>
      <p:sp>
        <p:nvSpPr>
          <p:cNvPr id="25" name="内容占位符 2"/>
          <p:cNvSpPr>
            <a:spLocks noGrp="1"/>
          </p:cNvSpPr>
          <p:nvPr>
            <p:ph idx="1" hasCustomPrompt="1"/>
          </p:nvPr>
        </p:nvSpPr>
        <p:spPr>
          <a:xfrm>
            <a:off x="467544" y="4293096"/>
            <a:ext cx="8280920" cy="1728192"/>
          </a:xfrm>
          <a:prstGeom prst="rect">
            <a:avLst/>
          </a:prstGeom>
        </p:spPr>
        <p:txBody>
          <a:bodyPr numCol="1" spcCol="720000"/>
          <a:lstStyle>
            <a:lvl1pPr marL="0" marR="0" indent="0" algn="l" defTabSz="914400" rtl="0" eaLnBrk="1" fontAlgn="auto" latinLnBrk="0" hangingPunct="1">
              <a:lnSpc>
                <a:spcPct val="150000"/>
              </a:lnSpc>
              <a:spcBef>
                <a:spcPts val="0"/>
              </a:spcBef>
              <a:spcAft>
                <a:spcPts val="0"/>
              </a:spcAft>
              <a:buClrTx/>
              <a:buSzTx/>
              <a:buFontTx/>
              <a:buNone/>
              <a:tabLst/>
              <a:defRPr sz="1400">
                <a:solidFill>
                  <a:schemeClr val="tx1">
                    <a:lumMod val="75000"/>
                    <a:lumOff val="25000"/>
                  </a:schemeClr>
                </a:solidFill>
                <a:latin typeface="微软雅黑" pitchFamily="34" charset="-122"/>
                <a:ea typeface="微软雅黑"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单击此处编辑正文</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pic>
        <p:nvPicPr>
          <p:cNvPr id="7" name="图片 24" descr="uniview3.emf"/>
          <p:cNvPicPr>
            <a:picLocks noChangeAspect="1"/>
          </p:cNvPicPr>
          <p:nvPr userDrawn="1"/>
        </p:nvPicPr>
        <p:blipFill>
          <a:blip r:embed="rId2" cstate="print"/>
          <a:srcRect/>
          <a:stretch>
            <a:fillRect/>
          </a:stretch>
        </p:blipFill>
        <p:spPr bwMode="auto">
          <a:xfrm>
            <a:off x="2728913" y="2492375"/>
            <a:ext cx="3686175" cy="936625"/>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back9.jpg"/>
          <p:cNvPicPr>
            <a:picLocks noChangeAspect="1"/>
          </p:cNvPicPr>
          <p:nvPr/>
        </p:nvPicPr>
        <p:blipFill>
          <a:blip r:embed="rId12" cstate="print"/>
          <a:stretch>
            <a:fillRect/>
          </a:stretch>
        </p:blipFill>
        <p:spPr>
          <a:xfrm>
            <a:off x="0" y="6439989"/>
            <a:ext cx="9144000" cy="418011"/>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80"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78" r:id="rId3"/>
    <p:sldLayoutId id="214748367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ining0806/PythonSpiderNotes/tree/master/Captcha1"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Zhaoxuepeng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www.cnblogs.com/Shepherdzha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t>新员工上岗答辩</a:t>
            </a:r>
          </a:p>
        </p:txBody>
      </p:sp>
      <p:sp>
        <p:nvSpPr>
          <p:cNvPr id="7" name="TextBox 6"/>
          <p:cNvSpPr txBox="1"/>
          <p:nvPr/>
        </p:nvSpPr>
        <p:spPr>
          <a:xfrm>
            <a:off x="107504" y="5906300"/>
            <a:ext cx="2664296" cy="288032"/>
          </a:xfrm>
          <a:prstGeom prst="rect">
            <a:avLst/>
          </a:prstGeom>
        </p:spPr>
        <p:txBody>
          <a:bodyPr wrap="square" rtlCol="0">
            <a:noAutofit/>
          </a:bodyPr>
          <a:lstStyle/>
          <a:p>
            <a:pPr lvl="0" fontAlgn="base">
              <a:spcBef>
                <a:spcPct val="0"/>
              </a:spcBef>
              <a:spcAft>
                <a:spcPct val="0"/>
              </a:spcAft>
            </a:pPr>
            <a:r>
              <a:rPr lang="en-US" altLang="zh-CN" sz="1200" dirty="0">
                <a:solidFill>
                  <a:srgbClr val="6E6E6E"/>
                </a:solidFill>
                <a:latin typeface="微软雅黑" pitchFamily="34" charset="-122"/>
                <a:ea typeface="微软雅黑" pitchFamily="34" charset="-122"/>
              </a:rPr>
              <a:t>  </a:t>
            </a:r>
            <a:r>
              <a:rPr lang="zh-CN" altLang="en-US" sz="1200" dirty="0">
                <a:solidFill>
                  <a:srgbClr val="6E6E6E"/>
                </a:solidFill>
                <a:latin typeface="微软雅黑" pitchFamily="34" charset="-122"/>
                <a:ea typeface="微软雅黑" pitchFamily="34" charset="-122"/>
              </a:rPr>
              <a:t>日期：</a:t>
            </a:r>
          </a:p>
        </p:txBody>
      </p:sp>
      <p:sp>
        <p:nvSpPr>
          <p:cNvPr id="8" name="Rectangle 21"/>
          <p:cNvSpPr>
            <a:spLocks noChangeArrowheads="1"/>
          </p:cNvSpPr>
          <p:nvPr/>
        </p:nvSpPr>
        <p:spPr bwMode="auto">
          <a:xfrm>
            <a:off x="182786" y="6165304"/>
            <a:ext cx="1262063" cy="276225"/>
          </a:xfrm>
          <a:prstGeom prst="rect">
            <a:avLst/>
          </a:prstGeom>
          <a:noFill/>
          <a:ln w="9525" algn="ctr">
            <a:noFill/>
            <a:miter lim="800000"/>
            <a:headEnd/>
            <a:tailEnd/>
          </a:ln>
        </p:spPr>
        <p:txBody>
          <a:bodyPr wrap="none" lIns="91425" tIns="45712" rIns="91425" bIns="45712">
            <a:spAutoFit/>
          </a:bodyPr>
          <a:lstStyle/>
          <a:p>
            <a:pPr eaLnBrk="0" hangingPunct="0"/>
            <a:r>
              <a:rPr lang="zh-CN" altLang="en-US" sz="1200" dirty="0">
                <a:solidFill>
                  <a:srgbClr val="6E6E6E"/>
                </a:solidFill>
                <a:latin typeface="微软雅黑" pitchFamily="34" charset="-122"/>
                <a:ea typeface="微软雅黑" pitchFamily="34" charset="-122"/>
              </a:rPr>
              <a:t>密级：对内公开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en-US" altLang="zh-CN" dirty="0" err="1"/>
              <a:t>OpenVas</a:t>
            </a:r>
            <a:r>
              <a:rPr lang="zh-CN" altLang="en-US" dirty="0"/>
              <a:t>漏洞扫描搭建</a:t>
            </a:r>
          </a:p>
        </p:txBody>
      </p:sp>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291602" y="1240210"/>
            <a:ext cx="3203906" cy="4896544"/>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zh-CN" altLang="en-US" sz="1600" b="1" dirty="0"/>
              <a:t>用户层接口：</a:t>
            </a:r>
            <a:endParaRPr lang="en-US" altLang="zh-CN" sz="1600" b="1" dirty="0"/>
          </a:p>
          <a:p>
            <a:pPr marL="800100" lvl="1" indent="-342900">
              <a:lnSpc>
                <a:spcPct val="130000"/>
              </a:lnSpc>
              <a:buClr>
                <a:srgbClr val="FF0000"/>
              </a:buClr>
              <a:buFont typeface="Wingdings" panose="05000000000000000000" pitchFamily="2" charset="2"/>
              <a:buChar char="Ø"/>
            </a:pPr>
            <a:r>
              <a:rPr lang="en-US" altLang="zh-CN" sz="1600" b="1" dirty="0" err="1"/>
              <a:t>OpenVas</a:t>
            </a:r>
            <a:r>
              <a:rPr lang="en-US" altLang="zh-CN" sz="1600" b="1" dirty="0"/>
              <a:t>-cli</a:t>
            </a:r>
          </a:p>
          <a:p>
            <a:pPr marL="800100" lvl="1" indent="-342900">
              <a:lnSpc>
                <a:spcPct val="130000"/>
              </a:lnSpc>
              <a:buClr>
                <a:srgbClr val="FF0000"/>
              </a:buClr>
              <a:buFont typeface="Wingdings" panose="05000000000000000000" pitchFamily="2" charset="2"/>
              <a:buChar char="Ø"/>
            </a:pPr>
            <a:r>
              <a:rPr lang="en-US" altLang="zh-CN" sz="1600" b="1" dirty="0" err="1"/>
              <a:t>OpenVas</a:t>
            </a:r>
            <a:r>
              <a:rPr lang="en-US" altLang="zh-CN" sz="1600" b="1" dirty="0"/>
              <a:t>-security-as</a:t>
            </a:r>
          </a:p>
          <a:p>
            <a:pPr marL="800100" lvl="1" indent="-342900">
              <a:lnSpc>
                <a:spcPct val="130000"/>
              </a:lnSpc>
              <a:buClr>
                <a:srgbClr val="FF0000"/>
              </a:buClr>
              <a:buFont typeface="Wingdings" panose="05000000000000000000" pitchFamily="2" charset="2"/>
              <a:buChar char="Ø"/>
            </a:pPr>
            <a:r>
              <a:rPr lang="en-US" altLang="zh-CN" sz="1600" b="1" dirty="0" err="1"/>
              <a:t>OpenVas</a:t>
            </a:r>
            <a:r>
              <a:rPr lang="en-US" altLang="zh-CN" sz="1600" b="1" dirty="0"/>
              <a:t>-Desktop</a:t>
            </a:r>
            <a:endParaRPr lang="zh-CN" altLang="en-US" sz="1600" dirty="0"/>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服务层组件：</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-Manager</a:t>
            </a:r>
          </a:p>
          <a:p>
            <a:pPr marL="800100" lvl="1" indent="-342900">
              <a:lnSpc>
                <a:spcPct val="130000"/>
              </a:lnSpc>
              <a:buClr>
                <a:srgbClr val="FF0000"/>
              </a:buClr>
              <a:buFont typeface="Wingdings" panose="05000000000000000000" pitchFamily="2" charset="2"/>
              <a:buChar char="Ø"/>
            </a:pP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-Scanner</a:t>
            </a:r>
          </a:p>
          <a:p>
            <a:pPr marL="800100" lvl="1" indent="-342900">
              <a:lnSpc>
                <a:spcPct val="130000"/>
              </a:lnSpc>
              <a:buClr>
                <a:srgbClr val="FF0000"/>
              </a:buClr>
              <a:buFont typeface="Wingdings" panose="05000000000000000000" pitchFamily="2" charset="2"/>
              <a:buChar char="Ø"/>
            </a:pP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-administrator</a:t>
            </a:r>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文件系统：</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usr</a:t>
            </a: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sbin</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执行程序</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etc</a:t>
            </a: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init.d</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系统服务脚本</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etc</a:t>
            </a: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配置文件</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b="1" dirty="0">
                <a:latin typeface="宋体" charset="-122"/>
                <a:ea typeface="华文细黑" pitchFamily="2" charset="-122"/>
              </a:rPr>
              <a:t>/</a:t>
            </a:r>
            <a:r>
              <a:rPr lang="en-US" altLang="zh-CN" sz="1600" b="1" dirty="0" err="1">
                <a:latin typeface="宋体" charset="-122"/>
                <a:ea typeface="华文细黑" pitchFamily="2" charset="-122"/>
              </a:rPr>
              <a:t>var</a:t>
            </a:r>
            <a:r>
              <a:rPr lang="en-US" altLang="zh-CN" sz="1600" b="1" dirty="0">
                <a:latin typeface="宋体" charset="-122"/>
                <a:ea typeface="华文细黑" pitchFamily="2" charset="-122"/>
              </a:rPr>
              <a:t>/log/</a:t>
            </a:r>
            <a:r>
              <a:rPr lang="en-US" altLang="zh-CN" sz="1600" b="1" dirty="0" err="1">
                <a:latin typeface="宋体" charset="-122"/>
                <a:ea typeface="华文细黑" pitchFamily="2" charset="-122"/>
              </a:rPr>
              <a:t>openvas</a:t>
            </a:r>
            <a:r>
              <a:rPr lang="en-US" altLang="zh-CN" sz="1600" b="1" dirty="0">
                <a:latin typeface="宋体" charset="-122"/>
                <a:ea typeface="华文细黑" pitchFamily="2" charset="-122"/>
              </a:rPr>
              <a:t>/</a:t>
            </a:r>
            <a:r>
              <a:rPr lang="zh-CN" altLang="en-US" sz="1600" b="1" dirty="0">
                <a:latin typeface="宋体" charset="-122"/>
                <a:ea typeface="华文细黑" pitchFamily="2" charset="-122"/>
              </a:rPr>
              <a:t>日志文件</a:t>
            </a:r>
            <a:endParaRPr lang="en-US" altLang="zh-CN" sz="1600" b="1" dirty="0">
              <a:latin typeface="宋体" charset="-122"/>
              <a:ea typeface="华文细黑" pitchFamily="2" charset="-122"/>
            </a:endParaRPr>
          </a:p>
        </p:txBody>
      </p:sp>
      <p:pic>
        <p:nvPicPr>
          <p:cNvPr id="4" name="图片 3">
            <a:extLst>
              <a:ext uri="{FF2B5EF4-FFF2-40B4-BE49-F238E27FC236}">
                <a16:creationId xmlns:a16="http://schemas.microsoft.com/office/drawing/2014/main" id="{DE3B8319-23BB-47FE-8337-5D94339ED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1916832"/>
            <a:ext cx="5276850" cy="3543300"/>
          </a:xfrm>
          <a:prstGeom prst="rect">
            <a:avLst/>
          </a:prstGeom>
        </p:spPr>
      </p:pic>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2458616" cy="461665"/>
          </a:xfrm>
          <a:prstGeom prst="rect">
            <a:avLst/>
          </a:prstGeom>
          <a:noFill/>
        </p:spPr>
        <p:txBody>
          <a:bodyPr wrap="square" rtlCol="0">
            <a:spAutoFit/>
          </a:bodyPr>
          <a:lstStyle/>
          <a:p>
            <a:r>
              <a:rPr lang="en-US" altLang="zh-CN" sz="2400" b="1" dirty="0"/>
              <a:t>1</a:t>
            </a:r>
            <a:r>
              <a:rPr lang="zh-CN" altLang="en-US" sz="2400" b="1" dirty="0"/>
              <a:t>、</a:t>
            </a:r>
            <a:r>
              <a:rPr lang="en-US" altLang="zh-CN" sz="2400" b="1" dirty="0" err="1"/>
              <a:t>OpenVas</a:t>
            </a:r>
            <a:r>
              <a:rPr lang="zh-CN" altLang="en-US" sz="2400" b="1" dirty="0"/>
              <a:t>介绍：</a:t>
            </a:r>
          </a:p>
        </p:txBody>
      </p:sp>
    </p:spTree>
    <p:extLst>
      <p:ext uri="{BB962C8B-B14F-4D97-AF65-F5344CB8AC3E}">
        <p14:creationId xmlns:p14="http://schemas.microsoft.com/office/powerpoint/2010/main" val="304350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en-US" altLang="zh-CN" dirty="0" err="1"/>
              <a:t>OpenVas</a:t>
            </a:r>
            <a:r>
              <a:rPr lang="zh-CN" altLang="en-US" dirty="0"/>
              <a:t>漏洞扫描搭建</a:t>
            </a:r>
          </a:p>
        </p:txBody>
      </p:sp>
      <p:pic>
        <p:nvPicPr>
          <p:cNvPr id="3" name="图片 2">
            <a:extLst>
              <a:ext uri="{FF2B5EF4-FFF2-40B4-BE49-F238E27FC236}">
                <a16:creationId xmlns:a16="http://schemas.microsoft.com/office/drawing/2014/main" id="{D6062815-82B2-48D9-BFC5-DD8B90F2E821}"/>
              </a:ext>
            </a:extLst>
          </p:cNvPr>
          <p:cNvPicPr>
            <a:picLocks noChangeAspect="1"/>
          </p:cNvPicPr>
          <p:nvPr/>
        </p:nvPicPr>
        <p:blipFill>
          <a:blip r:embed="rId3"/>
          <a:stretch>
            <a:fillRect/>
          </a:stretch>
        </p:blipFill>
        <p:spPr>
          <a:xfrm>
            <a:off x="4716016" y="1952809"/>
            <a:ext cx="3990476" cy="2952381"/>
          </a:xfrm>
          <a:prstGeom prst="rect">
            <a:avLst/>
          </a:prstGeom>
        </p:spPr>
      </p:pic>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291602" y="1484784"/>
            <a:ext cx="4928470" cy="4906305"/>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en-US" altLang="zh-CN" sz="2000" b="1" dirty="0"/>
              <a:t>HTTP/HTTPS</a:t>
            </a:r>
            <a:r>
              <a:rPr lang="zh-CN" altLang="en-US" sz="2000" b="1" dirty="0"/>
              <a:t>、</a:t>
            </a:r>
            <a:r>
              <a:rPr lang="en-US" altLang="zh-CN" sz="2000" b="1" dirty="0"/>
              <a:t>FTP</a:t>
            </a:r>
            <a:r>
              <a:rPr lang="zh-CN" altLang="en-US" sz="2000" b="1" dirty="0"/>
              <a:t>代理服务器搭建：</a:t>
            </a:r>
            <a:endParaRPr lang="en-US" altLang="zh-CN" sz="2000" b="1" dirty="0"/>
          </a:p>
          <a:p>
            <a:pPr marL="800100" lvl="1" indent="-342900">
              <a:lnSpc>
                <a:spcPct val="130000"/>
              </a:lnSpc>
              <a:buClr>
                <a:srgbClr val="FF0000"/>
              </a:buClr>
              <a:buFont typeface="Wingdings" panose="05000000000000000000" pitchFamily="2" charset="2"/>
              <a:buChar char="Ø"/>
            </a:pPr>
            <a:r>
              <a:rPr lang="en-US" altLang="zh-CN" sz="1600" dirty="0"/>
              <a:t>Windows</a:t>
            </a:r>
            <a:r>
              <a:rPr lang="zh-CN" altLang="en-US" sz="1600" dirty="0"/>
              <a:t>下</a:t>
            </a:r>
            <a:r>
              <a:rPr lang="en-US" altLang="zh-CN" sz="1600" dirty="0" err="1"/>
              <a:t>CCProxy</a:t>
            </a:r>
            <a:r>
              <a:rPr lang="zh-CN" altLang="en-US" sz="1600" dirty="0"/>
              <a:t>代理服务器配置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a:t>
            </a:r>
            <a:r>
              <a:rPr lang="en-US" altLang="zh-CN" sz="1600" dirty="0" err="1"/>
              <a:t>wget</a:t>
            </a:r>
            <a:r>
              <a:rPr lang="zh-CN" altLang="en-US" sz="1600" dirty="0"/>
              <a:t>代理配置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yum</a:t>
            </a:r>
            <a:r>
              <a:rPr lang="zh-CN" altLang="en-US" sz="1600" dirty="0"/>
              <a:t>代理配置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a:t>
            </a:r>
            <a:r>
              <a:rPr lang="zh-CN" altLang="en-US" sz="1600" dirty="0"/>
              <a:t>全局代理配置</a:t>
            </a:r>
            <a:endParaRPr lang="en-US" altLang="zh-CN" sz="1600" dirty="0"/>
          </a:p>
          <a:p>
            <a:pPr marL="800100" lvl="1" indent="-342900">
              <a:lnSpc>
                <a:spcPct val="130000"/>
              </a:lnSpc>
              <a:buClr>
                <a:srgbClr val="FF0000"/>
              </a:buClr>
              <a:buFont typeface="Wingdings" panose="05000000000000000000" pitchFamily="2" charset="2"/>
              <a:buChar char="Ø"/>
            </a:pPr>
            <a:endParaRPr lang="en-US" altLang="zh-CN" sz="1600" dirty="0"/>
          </a:p>
          <a:p>
            <a:pPr marL="342900" indent="-342900">
              <a:lnSpc>
                <a:spcPct val="130000"/>
              </a:lnSpc>
              <a:buClr>
                <a:srgbClr val="FF0000"/>
              </a:buClr>
              <a:buFont typeface="Wingdings" panose="05000000000000000000" pitchFamily="2" charset="2"/>
              <a:buChar char="Ø"/>
            </a:pPr>
            <a:r>
              <a:rPr lang="en-US" altLang="zh-CN" sz="1600" b="1" dirty="0"/>
              <a:t>Squid</a:t>
            </a:r>
            <a:r>
              <a:rPr lang="zh-CN" altLang="en-US" sz="1600" b="1" dirty="0"/>
              <a:t>代理缓存服务器</a:t>
            </a:r>
            <a:r>
              <a:rPr lang="en-US" altLang="zh-CN" sz="1600" b="1" dirty="0" err="1"/>
              <a:t>Rsync</a:t>
            </a:r>
            <a:r>
              <a:rPr lang="zh-CN" altLang="en-US" sz="1600" b="1" dirty="0"/>
              <a:t>协议搭建：</a:t>
            </a:r>
            <a:endParaRPr lang="en-US" altLang="zh-CN" sz="1600" b="1" dirty="0"/>
          </a:p>
          <a:p>
            <a:pPr marL="800100" lvl="1" indent="-342900">
              <a:lnSpc>
                <a:spcPct val="130000"/>
              </a:lnSpc>
              <a:buClr>
                <a:srgbClr val="FF0000"/>
              </a:buClr>
              <a:buFont typeface="Wingdings" panose="05000000000000000000" pitchFamily="2" charset="2"/>
              <a:buChar char="Ø"/>
            </a:pPr>
            <a:r>
              <a:rPr lang="en-US" altLang="zh-CN" sz="1600" dirty="0" err="1"/>
              <a:t>Rsync</a:t>
            </a:r>
            <a:r>
              <a:rPr lang="zh-CN" altLang="en-US" sz="1600" dirty="0"/>
              <a:t>：快速的，多功能的文件传输复制协议</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delta-transfer </a:t>
            </a:r>
            <a:r>
              <a:rPr lang="zh-CN" altLang="en-US" sz="1600" dirty="0"/>
              <a:t>算法：</a:t>
            </a:r>
            <a:r>
              <a:rPr lang="en-US" altLang="zh-CN" sz="1600" dirty="0" err="1"/>
              <a:t>rsync</a:t>
            </a:r>
            <a:r>
              <a:rPr lang="zh-CN" altLang="en-US" sz="1600" dirty="0"/>
              <a:t>只复制差异部分，减少网络宽带并提高了复制速度</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Windows</a:t>
            </a:r>
            <a:r>
              <a:rPr lang="zh-CN" altLang="en-US" sz="1600" dirty="0"/>
              <a:t>下</a:t>
            </a:r>
            <a:r>
              <a:rPr lang="en-US" altLang="zh-CN" sz="1600" dirty="0"/>
              <a:t>Squid</a:t>
            </a:r>
            <a:r>
              <a:rPr lang="zh-CN" altLang="en-US" sz="1600" dirty="0"/>
              <a:t>代理缓存服务器搭建</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Squid</a:t>
            </a:r>
            <a:r>
              <a:rPr lang="zh-CN" altLang="en-US" sz="1600" dirty="0"/>
              <a:t>配置</a:t>
            </a:r>
            <a:r>
              <a:rPr lang="en-US" altLang="zh-CN" sz="1600" dirty="0" err="1"/>
              <a:t>rsync</a:t>
            </a:r>
            <a:r>
              <a:rPr lang="zh-CN" altLang="en-US" sz="1600" dirty="0"/>
              <a:t>协议代理</a:t>
            </a:r>
            <a:endParaRPr lang="en-US" altLang="zh-CN" sz="1600" dirty="0"/>
          </a:p>
          <a:p>
            <a:pPr marL="800100" lvl="1" indent="-342900">
              <a:lnSpc>
                <a:spcPct val="130000"/>
              </a:lnSpc>
              <a:buClr>
                <a:srgbClr val="FF0000"/>
              </a:buClr>
              <a:buFont typeface="Wingdings" panose="05000000000000000000" pitchFamily="2" charset="2"/>
              <a:buChar char="Ø"/>
            </a:pPr>
            <a:r>
              <a:rPr lang="en-US" altLang="zh-CN" sz="1600" dirty="0"/>
              <a:t>CentOS </a:t>
            </a:r>
            <a:r>
              <a:rPr lang="en-US" altLang="zh-CN" sz="1600" dirty="0" err="1"/>
              <a:t>rsync</a:t>
            </a:r>
            <a:r>
              <a:rPr lang="zh-CN" altLang="en-US" sz="1600" dirty="0"/>
              <a:t>协议代理配置</a:t>
            </a:r>
            <a:endParaRPr lang="en-US" altLang="zh-CN" sz="1600" dirty="0"/>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6296622" cy="461665"/>
          </a:xfrm>
          <a:prstGeom prst="rect">
            <a:avLst/>
          </a:prstGeom>
          <a:noFill/>
        </p:spPr>
        <p:txBody>
          <a:bodyPr wrap="square" rtlCol="0">
            <a:spAutoFit/>
          </a:bodyPr>
          <a:lstStyle/>
          <a:p>
            <a:r>
              <a:rPr lang="en-US" altLang="zh-CN" sz="2400" b="1" dirty="0"/>
              <a:t>2</a:t>
            </a:r>
            <a:r>
              <a:rPr lang="zh-CN" altLang="en-US" sz="2400" b="1" dirty="0"/>
              <a:t>、架设</a:t>
            </a:r>
            <a:r>
              <a:rPr lang="en-US" altLang="zh-CN" sz="2400" b="1" dirty="0" err="1"/>
              <a:t>Ccproxy</a:t>
            </a:r>
            <a:r>
              <a:rPr lang="zh-CN" altLang="en-US" sz="2400" b="1" dirty="0"/>
              <a:t>和</a:t>
            </a:r>
            <a:r>
              <a:rPr lang="en-US" altLang="zh-CN" sz="2400" b="1" dirty="0"/>
              <a:t>Squid</a:t>
            </a:r>
            <a:r>
              <a:rPr lang="zh-CN" altLang="en-US" sz="2400" b="1" dirty="0"/>
              <a:t>实现服务代理联网：</a:t>
            </a:r>
          </a:p>
        </p:txBody>
      </p:sp>
    </p:spTree>
    <p:extLst>
      <p:ext uri="{BB962C8B-B14F-4D97-AF65-F5344CB8AC3E}">
        <p14:creationId xmlns:p14="http://schemas.microsoft.com/office/powerpoint/2010/main" val="36319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en-US" altLang="zh-CN" dirty="0" err="1"/>
              <a:t>OpenVas</a:t>
            </a:r>
            <a:r>
              <a:rPr lang="zh-CN" altLang="en-US" dirty="0"/>
              <a:t>漏洞扫描搭建</a:t>
            </a:r>
          </a:p>
        </p:txBody>
      </p:sp>
      <p:pic>
        <p:nvPicPr>
          <p:cNvPr id="7" name="图片 6">
            <a:extLst>
              <a:ext uri="{FF2B5EF4-FFF2-40B4-BE49-F238E27FC236}">
                <a16:creationId xmlns:a16="http://schemas.microsoft.com/office/drawing/2014/main" id="{468DE662-B59F-44A1-9412-2BBAF6EBD028}"/>
              </a:ext>
            </a:extLst>
          </p:cNvPr>
          <p:cNvPicPr>
            <a:picLocks noChangeAspect="1"/>
          </p:cNvPicPr>
          <p:nvPr/>
        </p:nvPicPr>
        <p:blipFill>
          <a:blip r:embed="rId3"/>
          <a:stretch>
            <a:fillRect/>
          </a:stretch>
        </p:blipFill>
        <p:spPr>
          <a:xfrm>
            <a:off x="4499993" y="1624815"/>
            <a:ext cx="4644008" cy="4666667"/>
          </a:xfrm>
          <a:prstGeom prst="rect">
            <a:avLst/>
          </a:prstGeom>
        </p:spPr>
      </p:pic>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6296622" cy="461665"/>
          </a:xfrm>
          <a:prstGeom prst="rect">
            <a:avLst/>
          </a:prstGeom>
          <a:noFill/>
        </p:spPr>
        <p:txBody>
          <a:bodyPr wrap="square" rtlCol="0">
            <a:spAutoFit/>
          </a:bodyPr>
          <a:lstStyle/>
          <a:p>
            <a:r>
              <a:rPr lang="en-US" altLang="zh-CN" sz="2400" b="1" dirty="0"/>
              <a:t>3</a:t>
            </a:r>
            <a:r>
              <a:rPr lang="zh-CN" altLang="en-US" sz="2400" b="1" dirty="0"/>
              <a:t>、</a:t>
            </a:r>
            <a:r>
              <a:rPr lang="en-US" altLang="zh-CN" sz="2400" b="1" dirty="0" err="1"/>
              <a:t>upnp</a:t>
            </a:r>
            <a:r>
              <a:rPr lang="zh-CN" altLang="en-US" sz="2400" b="1" dirty="0"/>
              <a:t>缓冲区溢出漏洞原理分析</a:t>
            </a:r>
          </a:p>
        </p:txBody>
      </p:sp>
      <p:sp>
        <p:nvSpPr>
          <p:cNvPr id="10" name="矩形 9">
            <a:extLst>
              <a:ext uri="{FF2B5EF4-FFF2-40B4-BE49-F238E27FC236}">
                <a16:creationId xmlns:a16="http://schemas.microsoft.com/office/drawing/2014/main" id="{DE72D75A-854B-49EB-8E5C-747784970708}"/>
              </a:ext>
            </a:extLst>
          </p:cNvPr>
          <p:cNvSpPr/>
          <p:nvPr/>
        </p:nvSpPr>
        <p:spPr>
          <a:xfrm>
            <a:off x="291602" y="1796753"/>
            <a:ext cx="4402832" cy="4413516"/>
          </a:xfrm>
          <a:prstGeom prst="rect">
            <a:avLst/>
          </a:prstGeom>
        </p:spPr>
        <p:txBody>
          <a:bodyPr wrap="square">
            <a:spAutoFit/>
          </a:bodyPr>
          <a:lstStyle/>
          <a:p>
            <a:pPr marL="342900" indent="-342900">
              <a:lnSpc>
                <a:spcPct val="130000"/>
              </a:lnSpc>
              <a:buClr>
                <a:srgbClr val="FF0000"/>
              </a:buClr>
              <a:buFont typeface="Wingdings" panose="05000000000000000000" pitchFamily="2" charset="2"/>
              <a:buChar char="Ø"/>
            </a:pPr>
            <a:r>
              <a:rPr lang="zh-CN" altLang="en-US" b="1" dirty="0"/>
              <a:t>漏洞简述：</a:t>
            </a:r>
            <a:endParaRPr lang="en-US" altLang="zh-CN" b="1" dirty="0"/>
          </a:p>
          <a:p>
            <a:pPr marL="800100" lvl="1" indent="-342900">
              <a:lnSpc>
                <a:spcPct val="130000"/>
              </a:lnSpc>
              <a:buClr>
                <a:srgbClr val="FF0000"/>
              </a:buClr>
              <a:buFont typeface="Wingdings" panose="05000000000000000000" pitchFamily="2" charset="2"/>
              <a:buChar char="Ø"/>
            </a:pPr>
            <a:r>
              <a:rPr lang="en-US" altLang="zh-CN" sz="1600" dirty="0"/>
              <a:t>CVE2016-8863</a:t>
            </a:r>
            <a:r>
              <a:rPr lang="zh-CN" altLang="en-US" sz="1600" dirty="0"/>
              <a:t>：</a:t>
            </a:r>
            <a:r>
              <a:rPr lang="en-US" altLang="zh-CN" sz="1600" dirty="0" err="1"/>
              <a:t>upnp</a:t>
            </a:r>
            <a:r>
              <a:rPr lang="zh-CN" altLang="en-US" sz="1600" dirty="0"/>
              <a:t>堆缓冲区溢出漏洞，可导致服务器拒绝服务或远程任意代码执行</a:t>
            </a:r>
            <a:r>
              <a:rPr lang="zh-CN" altLang="en-US" sz="2000" dirty="0"/>
              <a:t>。</a:t>
            </a:r>
            <a:endParaRPr lang="en-US" altLang="zh-CN" sz="2000" b="1" dirty="0"/>
          </a:p>
          <a:p>
            <a:pPr marL="342900" indent="-342900">
              <a:lnSpc>
                <a:spcPct val="130000"/>
              </a:lnSpc>
              <a:buClr>
                <a:srgbClr val="FF0000"/>
              </a:buClr>
              <a:buFont typeface="Wingdings" panose="05000000000000000000" pitchFamily="2" charset="2"/>
              <a:buChar char="Ø"/>
            </a:pPr>
            <a:r>
              <a:rPr lang="zh-CN" altLang="en-US" b="1" dirty="0"/>
              <a:t>原理分析：</a:t>
            </a:r>
            <a:endParaRPr lang="en-US" altLang="zh-CN" b="1" dirty="0"/>
          </a:p>
          <a:p>
            <a:pPr marL="800100" lvl="1" indent="-342900">
              <a:lnSpc>
                <a:spcPct val="130000"/>
              </a:lnSpc>
              <a:buClr>
                <a:srgbClr val="FF0000"/>
              </a:buClr>
              <a:buFont typeface="Wingdings" panose="05000000000000000000" pitchFamily="2" charset="2"/>
              <a:buChar char="Ø"/>
            </a:pPr>
            <a:r>
              <a:rPr lang="zh-CN" altLang="en-US" sz="1600" dirty="0"/>
              <a:t>漏洞发生在</a:t>
            </a:r>
            <a:r>
              <a:rPr lang="en-US" altLang="zh-CN" sz="1600" dirty="0" err="1"/>
              <a:t>upnpSDK</a:t>
            </a:r>
            <a:r>
              <a:rPr lang="zh-CN" altLang="en-US" sz="1600" dirty="0"/>
              <a:t>库中，</a:t>
            </a:r>
            <a:r>
              <a:rPr lang="en-US" altLang="zh-CN" sz="1600" dirty="0" err="1"/>
              <a:t>upnp</a:t>
            </a:r>
            <a:r>
              <a:rPr lang="en-US" altLang="zh-CN" sz="1600" dirty="0"/>
              <a:t>/</a:t>
            </a:r>
            <a:r>
              <a:rPr lang="en-US" altLang="zh-CN" sz="1600" dirty="0" err="1"/>
              <a:t>src</a:t>
            </a:r>
            <a:r>
              <a:rPr lang="en-US" altLang="zh-CN" sz="1600" dirty="0"/>
              <a:t>/</a:t>
            </a:r>
            <a:r>
              <a:rPr lang="en-US" altLang="zh-CN" sz="1600" dirty="0" err="1"/>
              <a:t>gena</a:t>
            </a:r>
            <a:r>
              <a:rPr lang="en-US" altLang="zh-CN" sz="1600" dirty="0"/>
              <a:t>/</a:t>
            </a:r>
            <a:r>
              <a:rPr lang="en-US" altLang="zh-CN" sz="1600" dirty="0" err="1"/>
              <a:t>gena_device.c</a:t>
            </a:r>
            <a:r>
              <a:rPr lang="en-US" altLang="zh-CN" sz="1600" dirty="0"/>
              <a:t>.</a:t>
            </a:r>
            <a:r>
              <a:rPr lang="zh-CN" altLang="en-US" sz="1600" dirty="0"/>
              <a:t>文件的</a:t>
            </a:r>
            <a:r>
              <a:rPr lang="en-US" altLang="zh-CN" sz="1600" dirty="0" err="1"/>
              <a:t>create_url_list</a:t>
            </a:r>
            <a:r>
              <a:rPr lang="zh-CN" altLang="en-US" sz="1600" dirty="0"/>
              <a:t>函数中</a:t>
            </a:r>
            <a:endParaRPr lang="en-US" altLang="zh-CN" sz="1600" dirty="0"/>
          </a:p>
          <a:p>
            <a:pPr marL="800100" lvl="1" indent="-342900">
              <a:lnSpc>
                <a:spcPct val="130000"/>
              </a:lnSpc>
              <a:buClr>
                <a:srgbClr val="FF0000"/>
              </a:buClr>
              <a:buFont typeface="Wingdings" panose="05000000000000000000" pitchFamily="2" charset="2"/>
              <a:buChar char="Ø"/>
            </a:pPr>
            <a:r>
              <a:rPr lang="zh-CN" altLang="en-US" sz="1600" dirty="0"/>
              <a:t>未对输入数据未进行有效检验，造成对缓冲区溢出</a:t>
            </a:r>
            <a:endParaRPr lang="en-US" altLang="zh-CN" sz="1600" dirty="0"/>
          </a:p>
          <a:p>
            <a:pPr marL="800100" lvl="1" indent="-342900">
              <a:lnSpc>
                <a:spcPct val="130000"/>
              </a:lnSpc>
              <a:buClr>
                <a:srgbClr val="FF0000"/>
              </a:buClr>
              <a:buFont typeface="Wingdings" panose="05000000000000000000" pitchFamily="2" charset="2"/>
              <a:buChar char="Ø"/>
            </a:pPr>
            <a:r>
              <a:rPr lang="zh-CN" altLang="en-US" sz="1600" dirty="0"/>
              <a:t>攻击者可以精心制造一个攻击</a:t>
            </a:r>
            <a:r>
              <a:rPr lang="en-US" altLang="zh-CN" sz="1600" dirty="0"/>
              <a:t>URL</a:t>
            </a:r>
            <a:r>
              <a:rPr lang="zh-CN" altLang="en-US" sz="1600" dirty="0"/>
              <a:t>，通过</a:t>
            </a:r>
            <a:r>
              <a:rPr lang="en-US" altLang="zh-CN" sz="1600" dirty="0"/>
              <a:t>subscribe request</a:t>
            </a:r>
            <a:r>
              <a:rPr lang="zh-CN" altLang="en-US" sz="1600" dirty="0"/>
              <a:t>的</a:t>
            </a:r>
            <a:r>
              <a:rPr lang="en-US" altLang="zh-CN" sz="1600" dirty="0"/>
              <a:t>callback header</a:t>
            </a:r>
            <a:r>
              <a:rPr lang="zh-CN" altLang="en-US" sz="1600" dirty="0"/>
              <a:t>来执行任意代码。</a:t>
            </a:r>
            <a:endParaRPr lang="en-US" altLang="zh-CN" sz="1600" dirty="0"/>
          </a:p>
        </p:txBody>
      </p:sp>
      <p:pic>
        <p:nvPicPr>
          <p:cNvPr id="11" name="图片 10">
            <a:extLst>
              <a:ext uri="{FF2B5EF4-FFF2-40B4-BE49-F238E27FC236}">
                <a16:creationId xmlns:a16="http://schemas.microsoft.com/office/drawing/2014/main" id="{8E0B250F-E9DB-4A6E-AEE3-2C86C19E1EDD}"/>
              </a:ext>
            </a:extLst>
          </p:cNvPr>
          <p:cNvPicPr>
            <a:picLocks noChangeAspect="1"/>
          </p:cNvPicPr>
          <p:nvPr/>
        </p:nvPicPr>
        <p:blipFill>
          <a:blip r:embed="rId4"/>
          <a:stretch>
            <a:fillRect/>
          </a:stretch>
        </p:blipFill>
        <p:spPr>
          <a:xfrm>
            <a:off x="162962" y="914400"/>
            <a:ext cx="8818076" cy="5564465"/>
          </a:xfrm>
          <a:prstGeom prst="rect">
            <a:avLst/>
          </a:prstGeom>
        </p:spPr>
      </p:pic>
    </p:spTree>
    <p:extLst>
      <p:ext uri="{BB962C8B-B14F-4D97-AF65-F5344CB8AC3E}">
        <p14:creationId xmlns:p14="http://schemas.microsoft.com/office/powerpoint/2010/main" val="154330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E44A0D-7C79-4019-B38C-06C1932E60D2}"/>
              </a:ext>
            </a:extLst>
          </p:cNvPr>
          <p:cNvPicPr>
            <a:picLocks noChangeAspect="1"/>
          </p:cNvPicPr>
          <p:nvPr/>
        </p:nvPicPr>
        <p:blipFill>
          <a:blip r:embed="rId3"/>
          <a:stretch>
            <a:fillRect/>
          </a:stretch>
        </p:blipFill>
        <p:spPr>
          <a:xfrm>
            <a:off x="6756953" y="1988840"/>
            <a:ext cx="2387048" cy="3974281"/>
          </a:xfrm>
          <a:prstGeom prst="rect">
            <a:avLst/>
          </a:prstGeom>
        </p:spPr>
      </p:pic>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网络爬虫</a:t>
            </a:r>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2912246" cy="461665"/>
          </a:xfrm>
          <a:prstGeom prst="rect">
            <a:avLst/>
          </a:prstGeom>
          <a:noFill/>
        </p:spPr>
        <p:txBody>
          <a:bodyPr wrap="square" rtlCol="0">
            <a:spAutoFit/>
          </a:bodyPr>
          <a:lstStyle/>
          <a:p>
            <a:r>
              <a:rPr lang="en-US" altLang="zh-CN" sz="2400" b="1" dirty="0"/>
              <a:t>1</a:t>
            </a:r>
            <a:r>
              <a:rPr lang="zh-CN" altLang="en-US" sz="2400" b="1" dirty="0"/>
              <a:t>、爬虫知识框架：</a:t>
            </a:r>
          </a:p>
        </p:txBody>
      </p:sp>
      <p:sp>
        <p:nvSpPr>
          <p:cNvPr id="7" name="Rectangle 12">
            <a:extLst>
              <a:ext uri="{FF2B5EF4-FFF2-40B4-BE49-F238E27FC236}">
                <a16:creationId xmlns:a16="http://schemas.microsoft.com/office/drawing/2014/main" id="{456270CD-2CEE-442F-A30E-29591E024DB3}"/>
              </a:ext>
            </a:extLst>
          </p:cNvPr>
          <p:cNvSpPr>
            <a:spLocks noChangeArrowheads="1"/>
          </p:cNvSpPr>
          <p:nvPr/>
        </p:nvSpPr>
        <p:spPr bwMode="auto">
          <a:xfrm>
            <a:off x="291602" y="1586409"/>
            <a:ext cx="6512646" cy="4550345"/>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anose="05000000000000000000" pitchFamily="2" charset="2"/>
              <a:buChar char="Ø"/>
            </a:pPr>
            <a:r>
              <a:rPr lang="zh-CN" altLang="en-US" sz="1600" b="1" dirty="0"/>
              <a:t>爬虫概念：</a:t>
            </a:r>
            <a:endParaRPr lang="en-US" altLang="zh-CN" sz="1600" b="1" dirty="0"/>
          </a:p>
          <a:p>
            <a:pPr marL="800100" lvl="1" indent="-342900">
              <a:lnSpc>
                <a:spcPct val="130000"/>
              </a:lnSpc>
              <a:buClr>
                <a:srgbClr val="FF0000"/>
              </a:buClr>
              <a:buFont typeface="Wingdings" panose="05000000000000000000" pitchFamily="2" charset="2"/>
              <a:buChar char="Ø"/>
            </a:pPr>
            <a:r>
              <a:rPr lang="zh-CN" altLang="en-US" sz="1600" dirty="0"/>
              <a:t>爬虫</a:t>
            </a:r>
            <a:r>
              <a:rPr lang="en-US" altLang="zh-CN" sz="1600" dirty="0"/>
              <a:t>Spider</a:t>
            </a:r>
            <a:r>
              <a:rPr lang="zh-CN" altLang="en-US" sz="1600" dirty="0"/>
              <a:t>是一类功能很强的自动提取网页内容的程序</a:t>
            </a:r>
            <a:endParaRPr lang="en-US" altLang="zh-CN" sz="1600" dirty="0"/>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定焦爬虫：</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zh-CN" altLang="en-US" sz="1600" dirty="0">
                <a:latin typeface="宋体" charset="-122"/>
                <a:ea typeface="华文细黑" pitchFamily="2" charset="-122"/>
              </a:rPr>
              <a:t>与通用爬虫不同，聚焦爬虫不追求大的覆盖，而将目标定位某一特定主题内容，从主题相关的领域内，获取、加工相匹配的结构化数据和元数据信息</a:t>
            </a:r>
            <a:endParaRPr lang="en-US" altLang="zh-CN" sz="1600"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爬虫基本步骤：</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1</a:t>
            </a:r>
            <a:r>
              <a:rPr lang="zh-CN" altLang="en-US" sz="1600" dirty="0">
                <a:latin typeface="宋体" charset="-122"/>
                <a:ea typeface="华文细黑" pitchFamily="2" charset="-122"/>
              </a:rPr>
              <a:t>、遍历获取</a:t>
            </a:r>
            <a:r>
              <a:rPr lang="en-US" altLang="zh-CN" sz="1600" dirty="0">
                <a:latin typeface="宋体" charset="-122"/>
                <a:ea typeface="华文细黑" pitchFamily="2" charset="-122"/>
              </a:rPr>
              <a:t>URL</a:t>
            </a:r>
            <a:r>
              <a:rPr lang="zh-CN" altLang="en-US" sz="1600" dirty="0">
                <a:latin typeface="宋体" charset="-122"/>
                <a:ea typeface="华文细黑" pitchFamily="2" charset="-122"/>
              </a:rPr>
              <a:t>队列</a:t>
            </a:r>
            <a:endParaRPr lang="en-US" altLang="zh-CN" sz="1600"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2</a:t>
            </a:r>
            <a:r>
              <a:rPr lang="zh-CN" altLang="en-US" sz="1600" dirty="0">
                <a:latin typeface="宋体" charset="-122"/>
                <a:ea typeface="华文细黑" pitchFamily="2" charset="-122"/>
              </a:rPr>
              <a:t>、抓取页面分析、建立索引</a:t>
            </a:r>
            <a:endParaRPr lang="en-US" altLang="zh-CN" sz="1600"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3</a:t>
            </a:r>
            <a:r>
              <a:rPr lang="zh-CN" altLang="en-US" sz="1600" dirty="0">
                <a:latin typeface="宋体" charset="-122"/>
                <a:ea typeface="华文细黑" pitchFamily="2" charset="-122"/>
              </a:rPr>
              <a:t>、结构化数据存储</a:t>
            </a:r>
            <a:endParaRPr lang="en-US" altLang="zh-CN" sz="1600" dirty="0">
              <a:latin typeface="宋体" charset="-122"/>
              <a:ea typeface="华文细黑" pitchFamily="2" charset="-122"/>
            </a:endParaRPr>
          </a:p>
          <a:p>
            <a:pPr marL="342900" indent="-342900">
              <a:lnSpc>
                <a:spcPct val="130000"/>
              </a:lnSpc>
              <a:buClr>
                <a:srgbClr val="FF0000"/>
              </a:buClr>
              <a:buFont typeface="Wingdings" panose="05000000000000000000" pitchFamily="2" charset="2"/>
              <a:buChar char="Ø"/>
            </a:pPr>
            <a:r>
              <a:rPr lang="zh-CN" altLang="en-US" sz="1600" b="1" dirty="0">
                <a:latin typeface="宋体" charset="-122"/>
                <a:ea typeface="华文细黑" pitchFamily="2" charset="-122"/>
              </a:rPr>
              <a:t>爬虫抓取策略：</a:t>
            </a:r>
            <a:endParaRPr lang="en-US" altLang="zh-CN" sz="1600" b="1"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r>
              <a:rPr lang="zh-CN" altLang="en-US" sz="1600" dirty="0">
                <a:latin typeface="宋体" charset="-122"/>
                <a:ea typeface="华文细黑" pitchFamily="2" charset="-122"/>
              </a:rPr>
              <a:t>广度优先、深度优先、最佳优先、</a:t>
            </a:r>
            <a:r>
              <a:rPr lang="en-US" altLang="zh-CN" sz="1600" dirty="0">
                <a:latin typeface="宋体" charset="-122"/>
                <a:ea typeface="华文细黑" pitchFamily="2" charset="-122"/>
              </a:rPr>
              <a:t>IP</a:t>
            </a:r>
            <a:r>
              <a:rPr lang="zh-CN" altLang="en-US" sz="1600" dirty="0">
                <a:latin typeface="宋体" charset="-122"/>
                <a:ea typeface="华文细黑" pitchFamily="2" charset="-122"/>
              </a:rPr>
              <a:t>地址搜索优先</a:t>
            </a:r>
            <a:endParaRPr lang="en-US" altLang="zh-CN" sz="1600" dirty="0">
              <a:latin typeface="宋体" charset="-122"/>
              <a:ea typeface="华文细黑" pitchFamily="2" charset="-122"/>
            </a:endParaRPr>
          </a:p>
          <a:p>
            <a:pPr marL="800100" lvl="1" indent="-342900">
              <a:lnSpc>
                <a:spcPct val="130000"/>
              </a:lnSpc>
              <a:buClr>
                <a:srgbClr val="FF0000"/>
              </a:buClr>
              <a:buFont typeface="Wingdings" panose="05000000000000000000" pitchFamily="2" charset="2"/>
              <a:buChar char="Ø"/>
            </a:pPr>
            <a:endParaRPr lang="en-US" altLang="zh-CN" sz="1600" b="1" dirty="0">
              <a:latin typeface="宋体" charset="-122"/>
              <a:ea typeface="华文细黑" pitchFamily="2" charset="-122"/>
            </a:endParaRPr>
          </a:p>
        </p:txBody>
      </p:sp>
      <p:pic>
        <p:nvPicPr>
          <p:cNvPr id="8" name="图片 7">
            <a:extLst>
              <a:ext uri="{FF2B5EF4-FFF2-40B4-BE49-F238E27FC236}">
                <a16:creationId xmlns:a16="http://schemas.microsoft.com/office/drawing/2014/main" id="{670E21E3-9F7E-4EA7-8303-F92D881B2E98}"/>
              </a:ext>
            </a:extLst>
          </p:cNvPr>
          <p:cNvPicPr>
            <a:picLocks noChangeAspect="1"/>
          </p:cNvPicPr>
          <p:nvPr/>
        </p:nvPicPr>
        <p:blipFill>
          <a:blip r:embed="rId4"/>
          <a:stretch>
            <a:fillRect/>
          </a:stretch>
        </p:blipFill>
        <p:spPr>
          <a:xfrm>
            <a:off x="93262" y="894879"/>
            <a:ext cx="8957475" cy="5308312"/>
          </a:xfrm>
          <a:prstGeom prst="rect">
            <a:avLst/>
          </a:prstGeom>
        </p:spPr>
      </p:pic>
    </p:spTree>
    <p:extLst>
      <p:ext uri="{BB962C8B-B14F-4D97-AF65-F5344CB8AC3E}">
        <p14:creationId xmlns:p14="http://schemas.microsoft.com/office/powerpoint/2010/main" val="333072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网络爬虫</a:t>
            </a:r>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4496422" cy="461665"/>
          </a:xfrm>
          <a:prstGeom prst="rect">
            <a:avLst/>
          </a:prstGeom>
          <a:noFill/>
        </p:spPr>
        <p:txBody>
          <a:bodyPr wrap="square" rtlCol="0">
            <a:spAutoFit/>
          </a:bodyPr>
          <a:lstStyle/>
          <a:p>
            <a:r>
              <a:rPr lang="en-US" altLang="zh-CN" sz="2400" b="1" dirty="0"/>
              <a:t>2</a:t>
            </a:r>
            <a:r>
              <a:rPr lang="zh-CN" altLang="en-US" sz="2400" b="1" dirty="0"/>
              <a:t>、爬虫开发技术</a:t>
            </a:r>
            <a:r>
              <a:rPr lang="en-US" altLang="zh-CN" sz="2400" b="1" dirty="0"/>
              <a:t>—</a:t>
            </a:r>
            <a:r>
              <a:rPr lang="zh-CN" altLang="en-US" sz="2400" b="1" dirty="0"/>
              <a:t>页面抓取：</a:t>
            </a:r>
          </a:p>
        </p:txBody>
      </p:sp>
      <p:sp>
        <p:nvSpPr>
          <p:cNvPr id="7" name="Rectangle 12">
            <a:extLst>
              <a:ext uri="{FF2B5EF4-FFF2-40B4-BE49-F238E27FC236}">
                <a16:creationId xmlns:a16="http://schemas.microsoft.com/office/drawing/2014/main" id="{456270CD-2CEE-442F-A30E-29591E024DB3}"/>
              </a:ext>
            </a:extLst>
          </p:cNvPr>
          <p:cNvSpPr>
            <a:spLocks noChangeArrowheads="1"/>
          </p:cNvSpPr>
          <p:nvPr/>
        </p:nvSpPr>
        <p:spPr bwMode="auto">
          <a:xfrm>
            <a:off x="0" y="1586409"/>
            <a:ext cx="8675373" cy="4550345"/>
          </a:xfrm>
          <a:prstGeom prst="rect">
            <a:avLst/>
          </a:prstGeom>
          <a:solidFill>
            <a:srgbClr val="FFFFFF"/>
          </a:solidFill>
          <a:ln w="9525" algn="ctr">
            <a:noFill/>
            <a:miter lim="800000"/>
            <a:headEnd/>
            <a:tailEnd/>
          </a:ln>
          <a:effectLst/>
        </p:spPr>
        <p:txBody>
          <a:bodyPr/>
          <a:lstStyle/>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页面请求：</a:t>
            </a:r>
            <a:endParaRPr lang="en-US" altLang="zh-CN" b="1"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err="1">
                <a:latin typeface="宋体" charset="-122"/>
                <a:ea typeface="华文细黑" pitchFamily="2" charset="-122"/>
              </a:rPr>
              <a:t>HTTPClient</a:t>
            </a:r>
            <a:r>
              <a:rPr lang="zh-CN" altLang="en-US" sz="1600" dirty="0">
                <a:latin typeface="宋体" charset="-122"/>
                <a:ea typeface="华文细黑" pitchFamily="2" charset="-122"/>
              </a:rPr>
              <a:t>、</a:t>
            </a:r>
            <a:r>
              <a:rPr lang="en-US" altLang="zh-CN" sz="1600" dirty="0">
                <a:latin typeface="宋体" charset="-122"/>
                <a:ea typeface="华文细黑" pitchFamily="2" charset="-122"/>
              </a:rPr>
              <a:t>Request</a:t>
            </a:r>
            <a:r>
              <a:rPr lang="zh-CN" altLang="en-US" sz="1600" dirty="0">
                <a:latin typeface="宋体" charset="-122"/>
                <a:ea typeface="华文细黑" pitchFamily="2" charset="-122"/>
              </a:rPr>
              <a:t>、</a:t>
            </a:r>
            <a:r>
              <a:rPr lang="en-US" altLang="zh-CN" sz="1600" dirty="0">
                <a:latin typeface="宋体" charset="-122"/>
                <a:ea typeface="华文细黑" pitchFamily="2" charset="-122"/>
              </a:rPr>
              <a:t>Connection</a:t>
            </a:r>
            <a:r>
              <a:rPr lang="zh-CN" altLang="en-US" sz="1600" dirty="0">
                <a:latin typeface="宋体" charset="-122"/>
                <a:ea typeface="华文细黑" pitchFamily="2" charset="-122"/>
              </a:rPr>
              <a:t>、</a:t>
            </a:r>
            <a:r>
              <a:rPr lang="en-US" altLang="zh-CN" sz="1600" dirty="0">
                <a:latin typeface="宋体" charset="-122"/>
                <a:ea typeface="华文细黑" pitchFamily="2" charset="-122"/>
              </a:rPr>
              <a:t>HTTP Status Code</a:t>
            </a:r>
            <a:r>
              <a:rPr lang="zh-CN" altLang="en-US" sz="1600" dirty="0">
                <a:latin typeface="宋体" charset="-122"/>
                <a:ea typeface="华文细黑" pitchFamily="2" charset="-122"/>
              </a:rPr>
              <a:t>处理</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登录情况处理：</a:t>
            </a:r>
            <a:endParaRPr lang="en-US" altLang="zh-CN" b="1"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Post</a:t>
            </a:r>
            <a:r>
              <a:rPr lang="zh-CN" altLang="en-US" sz="1600" dirty="0">
                <a:latin typeface="宋体" charset="-122"/>
                <a:ea typeface="华文细黑" pitchFamily="2" charset="-122"/>
              </a:rPr>
              <a:t>表单登录：</a:t>
            </a:r>
            <a:r>
              <a:rPr lang="zh-CN" altLang="zh-CN" sz="1600" dirty="0">
                <a:solidFill>
                  <a:srgbClr val="24292E"/>
                </a:solidFill>
                <a:latin typeface="Arial Unicode MS"/>
                <a:ea typeface="SFMono-Regular"/>
              </a:rPr>
              <a:t>response = urllib2.urlopen(req)</a:t>
            </a:r>
            <a:r>
              <a:rPr lang="zh-CN" altLang="zh-CN" sz="700" dirty="0"/>
              <a:t> </a:t>
            </a:r>
            <a:endParaRPr lang="en-US" altLang="zh-CN" sz="1600"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Cookie</a:t>
            </a:r>
            <a:r>
              <a:rPr lang="zh-CN" altLang="en-US" sz="1600" dirty="0">
                <a:latin typeface="宋体" charset="-122"/>
                <a:ea typeface="华文细黑" pitchFamily="2" charset="-122"/>
              </a:rPr>
              <a:t>登录：</a:t>
            </a:r>
            <a:r>
              <a:rPr lang="zh-CN" altLang="zh-CN" sz="1600" dirty="0">
                <a:solidFill>
                  <a:srgbClr val="24292E"/>
                </a:solidFill>
                <a:latin typeface="Arial Unicode MS"/>
                <a:ea typeface="SFMono-Regular"/>
              </a:rPr>
              <a:t>requests_session = requests.session() </a:t>
            </a:r>
            <a:endParaRPr lang="en-US" altLang="zh-CN" sz="1600"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反爬虫机制处理：</a:t>
            </a:r>
            <a:endParaRPr lang="en-US" altLang="zh-CN" b="1"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t>1</a:t>
            </a:r>
            <a:r>
              <a:rPr lang="zh-CN" altLang="en-US" sz="1600" dirty="0"/>
              <a:t>、使用代理：限制</a:t>
            </a:r>
            <a:r>
              <a:rPr lang="en-US" altLang="zh-CN" sz="1600" dirty="0"/>
              <a:t>IP</a:t>
            </a:r>
            <a:r>
              <a:rPr lang="zh-CN" altLang="en-US" sz="1600" dirty="0"/>
              <a:t>地址情况或频繁点击输入验证码</a:t>
            </a:r>
            <a:endParaRPr lang="en-US" altLang="zh-CN" sz="1600" dirty="0"/>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2</a:t>
            </a:r>
            <a:r>
              <a:rPr lang="zh-CN" altLang="en-US" sz="1600" dirty="0">
                <a:latin typeface="宋体" charset="-122"/>
                <a:ea typeface="华文细黑" pitchFamily="2" charset="-122"/>
              </a:rPr>
              <a:t>、</a:t>
            </a:r>
            <a:r>
              <a:rPr lang="zh-CN" altLang="en-US" sz="1600" dirty="0"/>
              <a:t>时间设置：使用</a:t>
            </a:r>
            <a:r>
              <a:rPr lang="en-US" altLang="zh-CN" sz="1600" dirty="0"/>
              <a:t>sleep</a:t>
            </a:r>
            <a:r>
              <a:rPr lang="zh-CN" altLang="en-US" sz="1600" dirty="0"/>
              <a:t>限制访问频率</a:t>
            </a:r>
            <a:endParaRPr lang="en-US" altLang="zh-CN" sz="1600" dirty="0"/>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3</a:t>
            </a:r>
            <a:r>
              <a:rPr lang="zh-CN" altLang="en-US" sz="1600" dirty="0">
                <a:latin typeface="宋体" charset="-122"/>
                <a:ea typeface="华文细黑" pitchFamily="2" charset="-122"/>
              </a:rPr>
              <a:t>、伪装浏览器：添加</a:t>
            </a:r>
            <a:r>
              <a:rPr lang="en-US" altLang="zh-CN" sz="1600" dirty="0">
                <a:latin typeface="宋体" charset="-122"/>
                <a:ea typeface="华文细黑" pitchFamily="2" charset="-122"/>
              </a:rPr>
              <a:t>User-Agent</a:t>
            </a:r>
            <a:r>
              <a:rPr lang="zh-CN" altLang="en-US" sz="1600" dirty="0">
                <a:latin typeface="宋体" charset="-122"/>
                <a:ea typeface="华文细黑" pitchFamily="2" charset="-122"/>
              </a:rPr>
              <a:t>和</a:t>
            </a:r>
            <a:r>
              <a:rPr lang="en-US" altLang="zh-CN" sz="1600" dirty="0" err="1">
                <a:latin typeface="宋体" charset="-122"/>
                <a:ea typeface="华文细黑" pitchFamily="2" charset="-122"/>
              </a:rPr>
              <a:t>Referer</a:t>
            </a:r>
            <a:endParaRPr lang="en-US" altLang="zh-CN" sz="1600" dirty="0">
              <a:latin typeface="宋体" charset="-122"/>
              <a:ea typeface="华文细黑" pitchFamily="2" charset="-122"/>
            </a:endParaRPr>
          </a:p>
          <a:p>
            <a:pPr marL="1200150" lvl="2" indent="-285750">
              <a:lnSpc>
                <a:spcPct val="130000"/>
              </a:lnSpc>
              <a:buClr>
                <a:srgbClr val="FF0000"/>
              </a:buClr>
              <a:buFont typeface="Wingdings" panose="05000000000000000000" pitchFamily="2" charset="2"/>
              <a:buChar char="Ø"/>
            </a:pPr>
            <a:r>
              <a:rPr lang="en-US" altLang="zh-CN" sz="1600" dirty="0">
                <a:latin typeface="宋体" charset="-122"/>
                <a:ea typeface="华文细黑" pitchFamily="2" charset="-122"/>
              </a:rPr>
              <a:t>4</a:t>
            </a:r>
            <a:r>
              <a:rPr lang="zh-CN" altLang="en-US" sz="1600" dirty="0">
                <a:latin typeface="宋体" charset="-122"/>
                <a:ea typeface="华文细黑" pitchFamily="2" charset="-122"/>
              </a:rPr>
              <a:t>、结构化识别反爬虫界面：正则匹配或</a:t>
            </a:r>
            <a:r>
              <a:rPr lang="en-US" altLang="zh-CN" sz="1600" dirty="0">
                <a:latin typeface="宋体" charset="-122"/>
                <a:ea typeface="华文细黑" pitchFamily="2" charset="-122"/>
              </a:rPr>
              <a:t>HTTP</a:t>
            </a:r>
            <a:r>
              <a:rPr lang="zh-CN" altLang="en-US" sz="1600" dirty="0">
                <a:latin typeface="宋体" charset="-122"/>
                <a:ea typeface="华文细黑" pitchFamily="2" charset="-122"/>
              </a:rPr>
              <a:t>状态码识别反爬页面</a:t>
            </a:r>
            <a:endParaRPr lang="en-US" altLang="zh-CN" sz="1600"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多线程爬虫：</a:t>
            </a:r>
            <a:r>
              <a:rPr lang="zh-CN" altLang="en-US" sz="1600" dirty="0">
                <a:latin typeface="宋体" charset="-122"/>
                <a:ea typeface="华文细黑" pitchFamily="2" charset="-122"/>
              </a:rPr>
              <a:t>共享资源</a:t>
            </a:r>
            <a:r>
              <a:rPr lang="en-US" altLang="zh-CN" sz="1600" dirty="0">
                <a:latin typeface="宋体" charset="-122"/>
                <a:ea typeface="华文细黑" pitchFamily="2" charset="-122"/>
              </a:rPr>
              <a:t>synchronized</a:t>
            </a:r>
            <a:r>
              <a:rPr lang="zh-CN" altLang="en-US" sz="1600" dirty="0">
                <a:latin typeface="宋体" charset="-122"/>
                <a:ea typeface="华文细黑" pitchFamily="2" charset="-122"/>
              </a:rPr>
              <a:t>加锁</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en-US" altLang="zh-CN" b="1" dirty="0">
                <a:latin typeface="宋体" charset="-122"/>
                <a:ea typeface="华文细黑" pitchFamily="2" charset="-122"/>
              </a:rPr>
              <a:t>AJAX</a:t>
            </a:r>
            <a:r>
              <a:rPr lang="zh-CN" altLang="en-US" b="1" dirty="0">
                <a:latin typeface="宋体" charset="-122"/>
                <a:ea typeface="华文细黑" pitchFamily="2" charset="-122"/>
              </a:rPr>
              <a:t>异步和</a:t>
            </a:r>
            <a:r>
              <a:rPr lang="en-US" altLang="zh-CN" b="1" dirty="0">
                <a:latin typeface="宋体" charset="-122"/>
                <a:ea typeface="华文细黑" pitchFamily="2" charset="-122"/>
              </a:rPr>
              <a:t>JS</a:t>
            </a:r>
            <a:r>
              <a:rPr lang="zh-CN" altLang="en-US" b="1" dirty="0">
                <a:latin typeface="宋体" charset="-122"/>
                <a:ea typeface="华文细黑" pitchFamily="2" charset="-122"/>
              </a:rPr>
              <a:t>动态加载抓取：</a:t>
            </a:r>
            <a:r>
              <a:rPr lang="zh-CN" altLang="en-US" sz="1600" dirty="0">
                <a:latin typeface="宋体" charset="-122"/>
                <a:ea typeface="华文细黑" pitchFamily="2" charset="-122"/>
              </a:rPr>
              <a:t>抓取</a:t>
            </a:r>
            <a:r>
              <a:rPr lang="en-US" altLang="zh-CN" sz="1600" dirty="0">
                <a:latin typeface="宋体" charset="-122"/>
                <a:ea typeface="华文细黑" pitchFamily="2" charset="-122"/>
              </a:rPr>
              <a:t>AJAX</a:t>
            </a:r>
            <a:r>
              <a:rPr lang="zh-CN" altLang="en-US" sz="1600" dirty="0">
                <a:latin typeface="宋体" charset="-122"/>
                <a:ea typeface="华文细黑" pitchFamily="2" charset="-122"/>
              </a:rPr>
              <a:t>地址、使用</a:t>
            </a:r>
            <a:r>
              <a:rPr lang="en-US" altLang="zh-CN" sz="1600" dirty="0">
                <a:latin typeface="宋体" charset="-122"/>
                <a:ea typeface="华文细黑" pitchFamily="2" charset="-122"/>
              </a:rPr>
              <a:t>Selenium</a:t>
            </a:r>
            <a:r>
              <a:rPr lang="zh-CN" altLang="en-US" sz="1600" dirty="0">
                <a:latin typeface="宋体" charset="-122"/>
                <a:ea typeface="华文细黑" pitchFamily="2" charset="-122"/>
              </a:rPr>
              <a:t>或</a:t>
            </a:r>
            <a:r>
              <a:rPr lang="en-US" altLang="zh-CN" sz="1600" dirty="0" err="1">
                <a:latin typeface="宋体" charset="-122"/>
                <a:ea typeface="华文细黑" pitchFamily="2" charset="-122"/>
              </a:rPr>
              <a:t>HTMLUnit</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b="1" dirty="0">
                <a:latin typeface="宋体" charset="-122"/>
                <a:ea typeface="华文细黑" pitchFamily="2" charset="-122"/>
              </a:rPr>
              <a:t>验证码识别：</a:t>
            </a:r>
            <a:r>
              <a:rPr lang="zh-CN" altLang="en-US" sz="1600" dirty="0">
                <a:latin typeface="宋体" charset="-122"/>
                <a:ea typeface="华文细黑" pitchFamily="2" charset="-122"/>
              </a:rPr>
              <a:t>验证码识别算法，</a:t>
            </a:r>
            <a:r>
              <a:rPr lang="en-US" altLang="zh-CN" sz="1600" dirty="0">
                <a:latin typeface="宋体" charset="-122"/>
                <a:ea typeface="华文细黑" pitchFamily="2" charset="-122"/>
              </a:rPr>
              <a:t> </a:t>
            </a:r>
            <a:r>
              <a:rPr lang="en-US" altLang="zh-CN" sz="1600" dirty="0">
                <a:latin typeface="宋体" charset="-122"/>
                <a:ea typeface="华文细黑" pitchFamily="2" charset="-122"/>
                <a:hlinkClick r:id="rId3"/>
              </a:rPr>
              <a:t>https://github.com/lining0806/PythonSpiderNotes/tree/master/Captcha1</a:t>
            </a:r>
            <a:endParaRPr lang="en-US" altLang="zh-CN" sz="1600"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p:txBody>
      </p:sp>
    </p:spTree>
    <p:extLst>
      <p:ext uri="{BB962C8B-B14F-4D97-AF65-F5344CB8AC3E}">
        <p14:creationId xmlns:p14="http://schemas.microsoft.com/office/powerpoint/2010/main" val="84662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网络爬虫</a:t>
            </a:r>
          </a:p>
        </p:txBody>
      </p:sp>
      <p:sp>
        <p:nvSpPr>
          <p:cNvPr id="5" name="文本框 4">
            <a:extLst>
              <a:ext uri="{FF2B5EF4-FFF2-40B4-BE49-F238E27FC236}">
                <a16:creationId xmlns:a16="http://schemas.microsoft.com/office/drawing/2014/main" id="{E9772F8E-1179-4B36-9C6E-8DBECAFCE607}"/>
              </a:ext>
            </a:extLst>
          </p:cNvPr>
          <p:cNvSpPr txBox="1"/>
          <p:nvPr/>
        </p:nvSpPr>
        <p:spPr>
          <a:xfrm>
            <a:off x="291602" y="1124744"/>
            <a:ext cx="4496422" cy="461665"/>
          </a:xfrm>
          <a:prstGeom prst="rect">
            <a:avLst/>
          </a:prstGeom>
          <a:noFill/>
        </p:spPr>
        <p:txBody>
          <a:bodyPr wrap="square" rtlCol="0">
            <a:spAutoFit/>
          </a:bodyPr>
          <a:lstStyle/>
          <a:p>
            <a:r>
              <a:rPr lang="en-US" altLang="zh-CN" sz="2400" b="1" dirty="0"/>
              <a:t>3</a:t>
            </a:r>
            <a:r>
              <a:rPr lang="zh-CN" altLang="en-US" sz="2400" b="1" dirty="0"/>
              <a:t>、爬虫开发技术</a:t>
            </a:r>
            <a:r>
              <a:rPr lang="en-US" altLang="zh-CN" sz="2400" b="1" dirty="0"/>
              <a:t>—</a:t>
            </a:r>
            <a:r>
              <a:rPr lang="zh-CN" altLang="en-US" sz="2400" b="1" dirty="0"/>
              <a:t>元素抽取：</a:t>
            </a:r>
          </a:p>
        </p:txBody>
      </p:sp>
      <p:sp>
        <p:nvSpPr>
          <p:cNvPr id="7" name="Rectangle 12">
            <a:extLst>
              <a:ext uri="{FF2B5EF4-FFF2-40B4-BE49-F238E27FC236}">
                <a16:creationId xmlns:a16="http://schemas.microsoft.com/office/drawing/2014/main" id="{456270CD-2CEE-442F-A30E-29591E024DB3}"/>
              </a:ext>
            </a:extLst>
          </p:cNvPr>
          <p:cNvSpPr>
            <a:spLocks noChangeArrowheads="1"/>
          </p:cNvSpPr>
          <p:nvPr/>
        </p:nvSpPr>
        <p:spPr bwMode="auto">
          <a:xfrm>
            <a:off x="0" y="1586409"/>
            <a:ext cx="8675373" cy="4550345"/>
          </a:xfrm>
          <a:prstGeom prst="rect">
            <a:avLst/>
          </a:prstGeom>
          <a:solidFill>
            <a:srgbClr val="FFFFFF"/>
          </a:solidFill>
          <a:ln w="9525" algn="ctr">
            <a:noFill/>
            <a:miter lim="800000"/>
            <a:headEnd/>
            <a:tailEnd/>
          </a:ln>
          <a:effectLst/>
        </p:spPr>
        <p:txBody>
          <a:bodyPr/>
          <a:lstStyle/>
          <a:p>
            <a:pPr marL="742950" lvl="1" indent="-285750">
              <a:lnSpc>
                <a:spcPct val="130000"/>
              </a:lnSpc>
              <a:buClr>
                <a:srgbClr val="FF0000"/>
              </a:buClr>
              <a:buFont typeface="Wingdings" panose="05000000000000000000" pitchFamily="2" charset="2"/>
              <a:buChar char="Ø"/>
            </a:pPr>
            <a:r>
              <a:rPr lang="en-US" altLang="zh-CN" b="1" dirty="0" err="1">
                <a:latin typeface="宋体" charset="-122"/>
                <a:ea typeface="华文细黑" pitchFamily="2" charset="-122"/>
              </a:rPr>
              <a:t>Jsoup</a:t>
            </a:r>
            <a:r>
              <a:rPr lang="zh-CN" altLang="en-US" b="1" dirty="0">
                <a:latin typeface="宋体" charset="-122"/>
                <a:ea typeface="华文细黑" pitchFamily="2" charset="-122"/>
              </a:rPr>
              <a:t>：</a:t>
            </a:r>
            <a:r>
              <a:rPr lang="en-US" altLang="zh-CN" dirty="0">
                <a:latin typeface="宋体" charset="-122"/>
                <a:ea typeface="华文细黑" pitchFamily="2" charset="-122"/>
              </a:rPr>
              <a:t>HTML</a:t>
            </a:r>
            <a:r>
              <a:rPr lang="zh-CN" altLang="en-US" dirty="0">
                <a:latin typeface="宋体" charset="-122"/>
                <a:ea typeface="华文细黑" pitchFamily="2" charset="-122"/>
              </a:rPr>
              <a:t>解析器，可以通过</a:t>
            </a:r>
            <a:r>
              <a:rPr lang="en-US" altLang="zh-CN" dirty="0">
                <a:latin typeface="宋体" charset="-122"/>
                <a:ea typeface="华文细黑" pitchFamily="2" charset="-122"/>
              </a:rPr>
              <a:t>DOM</a:t>
            </a:r>
            <a:r>
              <a:rPr lang="zh-CN" altLang="en-US" dirty="0">
                <a:latin typeface="宋体" charset="-122"/>
                <a:ea typeface="华文细黑" pitchFamily="2" charset="-122"/>
              </a:rPr>
              <a:t>、</a:t>
            </a:r>
            <a:r>
              <a:rPr lang="en-US" altLang="zh-CN" dirty="0">
                <a:latin typeface="宋体" charset="-122"/>
                <a:ea typeface="华文细黑" pitchFamily="2" charset="-122"/>
              </a:rPr>
              <a:t>CSS</a:t>
            </a:r>
            <a:r>
              <a:rPr lang="zh-CN" altLang="en-US" dirty="0">
                <a:latin typeface="宋体" charset="-122"/>
                <a:ea typeface="华文细黑" pitchFamily="2" charset="-122"/>
              </a:rPr>
              <a:t>和</a:t>
            </a:r>
            <a:r>
              <a:rPr lang="en-US" altLang="zh-CN" dirty="0" err="1">
                <a:latin typeface="宋体" charset="-122"/>
                <a:ea typeface="华文细黑" pitchFamily="2" charset="-122"/>
              </a:rPr>
              <a:t>Jquery</a:t>
            </a:r>
            <a:r>
              <a:rPr lang="zh-CN" altLang="en-US" dirty="0">
                <a:latin typeface="宋体" charset="-122"/>
                <a:ea typeface="华文细黑" pitchFamily="2" charset="-122"/>
              </a:rPr>
              <a:t>方式取出或操作数据</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b="1"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en-US" altLang="zh-CN" dirty="0">
                <a:latin typeface="宋体" charset="-122"/>
                <a:ea typeface="华文细黑" pitchFamily="2" charset="-122"/>
              </a:rPr>
              <a:t>Selector</a:t>
            </a:r>
            <a:r>
              <a:rPr lang="zh-CN" altLang="en-US" dirty="0">
                <a:latin typeface="宋体" charset="-122"/>
                <a:ea typeface="华文细黑" pitchFamily="2" charset="-122"/>
              </a:rPr>
              <a:t>：</a:t>
            </a:r>
            <a:r>
              <a:rPr lang="en-US" altLang="zh-CN" dirty="0">
                <a:latin typeface="宋体" charset="-122"/>
                <a:ea typeface="华文细黑" pitchFamily="2" charset="-122"/>
              </a:rPr>
              <a:t>Selector</a:t>
            </a:r>
            <a:r>
              <a:rPr lang="zh-CN" altLang="en-US" dirty="0">
                <a:latin typeface="宋体" charset="-122"/>
                <a:ea typeface="华文细黑" pitchFamily="2" charset="-122"/>
              </a:rPr>
              <a:t>机制是</a:t>
            </a:r>
            <a:r>
              <a:rPr lang="en-US" altLang="zh-CN" dirty="0" err="1">
                <a:latin typeface="宋体" charset="-122"/>
                <a:ea typeface="华文细黑" pitchFamily="2" charset="-122"/>
              </a:rPr>
              <a:t>Jsoup</a:t>
            </a:r>
            <a:r>
              <a:rPr lang="zh-CN" altLang="en-US" dirty="0">
                <a:latin typeface="宋体" charset="-122"/>
                <a:ea typeface="华文细黑" pitchFamily="2" charset="-122"/>
              </a:rPr>
              <a:t>的核心，基于</a:t>
            </a:r>
            <a:r>
              <a:rPr lang="en-US" altLang="zh-CN" dirty="0" err="1">
                <a:latin typeface="宋体" charset="-122"/>
                <a:ea typeface="华文细黑" pitchFamily="2" charset="-122"/>
              </a:rPr>
              <a:t>NodeVisitor</a:t>
            </a:r>
            <a:r>
              <a:rPr lang="zh-CN" altLang="en-US" dirty="0">
                <a:latin typeface="宋体" charset="-122"/>
                <a:ea typeface="华文细黑" pitchFamily="2" charset="-122"/>
              </a:rPr>
              <a:t>实现</a:t>
            </a:r>
            <a:endParaRPr lang="en-US" altLang="zh-CN" dirty="0">
              <a:latin typeface="宋体" charset="-122"/>
              <a:ea typeface="华文细黑" pitchFamily="2" charset="-122"/>
            </a:endParaRPr>
          </a:p>
          <a:p>
            <a:pPr marL="742950" lvl="1" indent="-285750">
              <a:lnSpc>
                <a:spcPct val="130000"/>
              </a:lnSpc>
              <a:buClr>
                <a:srgbClr val="FF0000"/>
              </a:buClr>
              <a:buFont typeface="Wingdings" panose="05000000000000000000" pitchFamily="2" charset="2"/>
              <a:buChar char="Ø"/>
            </a:pPr>
            <a:r>
              <a:rPr lang="zh-CN" altLang="en-US" dirty="0">
                <a:latin typeface="宋体" charset="-122"/>
                <a:ea typeface="华文细黑" pitchFamily="2" charset="-122"/>
              </a:rPr>
              <a:t>通过循环</a:t>
            </a:r>
            <a:r>
              <a:rPr lang="en-US" altLang="zh-CN" dirty="0">
                <a:latin typeface="宋体" charset="-122"/>
                <a:ea typeface="华文细黑" pitchFamily="2" charset="-122"/>
              </a:rPr>
              <a:t>+</a:t>
            </a:r>
            <a:r>
              <a:rPr lang="zh-CN" altLang="en-US" dirty="0">
                <a:latin typeface="宋体" charset="-122"/>
                <a:ea typeface="华文细黑" pitchFamily="2" charset="-122"/>
              </a:rPr>
              <a:t>回溯来替换常用的递归方式</a:t>
            </a:r>
            <a:r>
              <a:rPr lang="en-US" altLang="zh-CN" dirty="0">
                <a:latin typeface="宋体" charset="-122"/>
                <a:ea typeface="华文细黑" pitchFamily="2" charset="-122"/>
              </a:rPr>
              <a:t>,</a:t>
            </a:r>
            <a:r>
              <a:rPr lang="zh-CN" altLang="en-US" dirty="0">
                <a:latin typeface="宋体" charset="-122"/>
                <a:ea typeface="华文细黑" pitchFamily="2" charset="-122"/>
              </a:rPr>
              <a:t>避免了栈溢出的风险</a:t>
            </a:r>
            <a:endParaRPr lang="en-US" altLang="zh-CN" dirty="0">
              <a:latin typeface="宋体" charset="-122"/>
              <a:ea typeface="华文细黑" pitchFamily="2" charset="-122"/>
            </a:endParaRPr>
          </a:p>
        </p:txBody>
      </p:sp>
      <p:pic>
        <p:nvPicPr>
          <p:cNvPr id="3" name="图片 2">
            <a:extLst>
              <a:ext uri="{FF2B5EF4-FFF2-40B4-BE49-F238E27FC236}">
                <a16:creationId xmlns:a16="http://schemas.microsoft.com/office/drawing/2014/main" id="{6B18725F-45DC-472D-A329-2314AA3AEC3B}"/>
              </a:ext>
            </a:extLst>
          </p:cNvPr>
          <p:cNvPicPr>
            <a:picLocks noChangeAspect="1"/>
          </p:cNvPicPr>
          <p:nvPr/>
        </p:nvPicPr>
        <p:blipFill>
          <a:blip r:embed="rId3"/>
          <a:stretch>
            <a:fillRect/>
          </a:stretch>
        </p:blipFill>
        <p:spPr>
          <a:xfrm>
            <a:off x="899592" y="2023638"/>
            <a:ext cx="7122649" cy="2737436"/>
          </a:xfrm>
          <a:prstGeom prst="rect">
            <a:avLst/>
          </a:prstGeom>
        </p:spPr>
      </p:pic>
      <p:pic>
        <p:nvPicPr>
          <p:cNvPr id="4" name="图片 3">
            <a:extLst>
              <a:ext uri="{FF2B5EF4-FFF2-40B4-BE49-F238E27FC236}">
                <a16:creationId xmlns:a16="http://schemas.microsoft.com/office/drawing/2014/main" id="{2817A056-FB78-4A9E-8883-4AB9E2EA79A9}"/>
              </a:ext>
            </a:extLst>
          </p:cNvPr>
          <p:cNvPicPr>
            <a:picLocks noChangeAspect="1"/>
          </p:cNvPicPr>
          <p:nvPr/>
        </p:nvPicPr>
        <p:blipFill>
          <a:blip r:embed="rId4"/>
          <a:stretch>
            <a:fillRect/>
          </a:stretch>
        </p:blipFill>
        <p:spPr>
          <a:xfrm>
            <a:off x="611560" y="5589240"/>
            <a:ext cx="6742517" cy="895491"/>
          </a:xfrm>
          <a:prstGeom prst="rect">
            <a:avLst/>
          </a:prstGeom>
        </p:spPr>
      </p:pic>
    </p:spTree>
    <p:extLst>
      <p:ext uri="{BB962C8B-B14F-4D97-AF65-F5344CB8AC3E}">
        <p14:creationId xmlns:p14="http://schemas.microsoft.com/office/powerpoint/2010/main" val="94799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知识总结及输出</a:t>
            </a:r>
          </a:p>
        </p:txBody>
      </p:sp>
      <p:sp>
        <p:nvSpPr>
          <p:cNvPr id="8" name="任意多边形 6">
            <a:extLst>
              <a:ext uri="{FF2B5EF4-FFF2-40B4-BE49-F238E27FC236}">
                <a16:creationId xmlns:a16="http://schemas.microsoft.com/office/drawing/2014/main" id="{2E5089E5-D6A1-479D-8874-242D274A343B}"/>
              </a:ext>
            </a:extLst>
          </p:cNvPr>
          <p:cNvSpPr/>
          <p:nvPr/>
        </p:nvSpPr>
        <p:spPr>
          <a:xfrm>
            <a:off x="446156" y="1988840"/>
            <a:ext cx="2501900" cy="1500187"/>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sz="2100" dirty="0">
                <a:latin typeface="黑体" panose="02010609060101010101" pitchFamily="49" charset="-122"/>
                <a:ea typeface="黑体" panose="02010609060101010101" pitchFamily="49" charset="-122"/>
              </a:rPr>
              <a:t>《</a:t>
            </a:r>
            <a:r>
              <a:rPr lang="en-US" sz="2100" dirty="0" err="1">
                <a:latin typeface="黑体" panose="02010609060101010101" pitchFamily="49" charset="-122"/>
                <a:ea typeface="黑体" panose="02010609060101010101" pitchFamily="49" charset="-122"/>
              </a:rPr>
              <a:t>OpenVas</a:t>
            </a:r>
            <a:r>
              <a:rPr lang="zh-CN" altLang="en-US" sz="2100" dirty="0">
                <a:latin typeface="黑体" panose="02010609060101010101" pitchFamily="49" charset="-122"/>
                <a:ea typeface="黑体" panose="02010609060101010101" pitchFamily="49" charset="-122"/>
              </a:rPr>
              <a:t>完全搭建手册</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9" name="任意多边形 7">
            <a:extLst>
              <a:ext uri="{FF2B5EF4-FFF2-40B4-BE49-F238E27FC236}">
                <a16:creationId xmlns:a16="http://schemas.microsoft.com/office/drawing/2014/main" id="{E50E8B1C-E8FC-4F9D-ADC8-5EAC3730A6C6}"/>
              </a:ext>
            </a:extLst>
          </p:cNvPr>
          <p:cNvSpPr/>
          <p:nvPr/>
        </p:nvSpPr>
        <p:spPr>
          <a:xfrm>
            <a:off x="3197293" y="1988840"/>
            <a:ext cx="2501900" cy="1500187"/>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altLang="zh-CN" sz="2100" dirty="0">
                <a:latin typeface="黑体" panose="02010609060101010101" pitchFamily="49" charset="-122"/>
                <a:ea typeface="黑体" panose="02010609060101010101" pitchFamily="49" charset="-122"/>
              </a:rPr>
              <a:t>《</a:t>
            </a:r>
            <a:r>
              <a:rPr lang="en-US" altLang="zh-CN" sz="2100" dirty="0" err="1">
                <a:latin typeface="黑体" panose="02010609060101010101" pitchFamily="49" charset="-122"/>
                <a:ea typeface="黑体" panose="02010609060101010101" pitchFamily="49" charset="-122"/>
              </a:rPr>
              <a:t>Redis</a:t>
            </a:r>
            <a:r>
              <a:rPr lang="zh-CN" altLang="en-US" sz="2100" dirty="0">
                <a:latin typeface="黑体" panose="02010609060101010101" pitchFamily="49" charset="-122"/>
                <a:ea typeface="黑体" panose="02010609060101010101" pitchFamily="49" charset="-122"/>
              </a:rPr>
              <a:t>搭建及配置手册</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0" name="任意多边形 8">
            <a:extLst>
              <a:ext uri="{FF2B5EF4-FFF2-40B4-BE49-F238E27FC236}">
                <a16:creationId xmlns:a16="http://schemas.microsoft.com/office/drawing/2014/main" id="{2E54BEBA-CD07-4834-B07B-ACFAB654D990}"/>
              </a:ext>
            </a:extLst>
          </p:cNvPr>
          <p:cNvSpPr/>
          <p:nvPr/>
        </p:nvSpPr>
        <p:spPr>
          <a:xfrm>
            <a:off x="5948431" y="1988840"/>
            <a:ext cx="2501900" cy="1500187"/>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altLang="zh-CN" sz="2100" dirty="0">
                <a:latin typeface="黑体" panose="02010609060101010101" pitchFamily="49" charset="-122"/>
                <a:ea typeface="黑体" panose="02010609060101010101" pitchFamily="49" charset="-122"/>
              </a:rPr>
              <a:t>《CentOS</a:t>
            </a:r>
            <a:r>
              <a:rPr lang="zh-CN" altLang="en-US" sz="2100" dirty="0">
                <a:latin typeface="黑体" panose="02010609060101010101" pitchFamily="49" charset="-122"/>
                <a:ea typeface="黑体" panose="02010609060101010101" pitchFamily="49" charset="-122"/>
              </a:rPr>
              <a:t>内网机通过</a:t>
            </a:r>
            <a:r>
              <a:rPr lang="en-US" altLang="zh-CN" sz="2100" dirty="0">
                <a:latin typeface="黑体" panose="02010609060101010101" pitchFamily="49" charset="-122"/>
                <a:ea typeface="黑体" panose="02010609060101010101" pitchFamily="49" charset="-122"/>
              </a:rPr>
              <a:t>Windows</a:t>
            </a:r>
            <a:r>
              <a:rPr lang="zh-CN" altLang="en-US" sz="2100" dirty="0">
                <a:latin typeface="黑体" panose="02010609060101010101" pitchFamily="49" charset="-122"/>
                <a:ea typeface="黑体" panose="02010609060101010101" pitchFamily="49" charset="-122"/>
              </a:rPr>
              <a:t>架设代理实现</a:t>
            </a:r>
            <a:r>
              <a:rPr lang="en-US" altLang="zh-CN" sz="2100" dirty="0">
                <a:latin typeface="黑体" panose="02010609060101010101" pitchFamily="49" charset="-122"/>
                <a:ea typeface="黑体" panose="02010609060101010101" pitchFamily="49" charset="-122"/>
              </a:rPr>
              <a:t>HTTP</a:t>
            </a:r>
            <a:r>
              <a:rPr lang="zh-CN" altLang="en-US" sz="2100" dirty="0">
                <a:latin typeface="黑体" panose="02010609060101010101" pitchFamily="49" charset="-122"/>
                <a:ea typeface="黑体" panose="02010609060101010101" pitchFamily="49" charset="-122"/>
              </a:rPr>
              <a:t>上网</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1" name="任意多边形 9">
            <a:extLst>
              <a:ext uri="{FF2B5EF4-FFF2-40B4-BE49-F238E27FC236}">
                <a16:creationId xmlns:a16="http://schemas.microsoft.com/office/drawing/2014/main" id="{1D1A32B6-4948-49F2-BCBA-4786BD4BA3E8}"/>
              </a:ext>
            </a:extLst>
          </p:cNvPr>
          <p:cNvSpPr/>
          <p:nvPr/>
        </p:nvSpPr>
        <p:spPr>
          <a:xfrm>
            <a:off x="446156" y="3739852"/>
            <a:ext cx="2501900" cy="1500188"/>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altLang="zh-CN" sz="2100" dirty="0">
                <a:latin typeface="黑体" panose="02010609060101010101" pitchFamily="49" charset="-122"/>
                <a:ea typeface="黑体" panose="02010609060101010101" pitchFamily="49" charset="-122"/>
              </a:rPr>
              <a:t>《Windows</a:t>
            </a:r>
            <a:r>
              <a:rPr lang="zh-CN" altLang="en-US" sz="2100" dirty="0">
                <a:latin typeface="黑体" panose="02010609060101010101" pitchFamily="49" charset="-122"/>
                <a:ea typeface="黑体" panose="02010609060101010101" pitchFamily="49" charset="-122"/>
              </a:rPr>
              <a:t>搭建</a:t>
            </a:r>
            <a:r>
              <a:rPr lang="en-US" altLang="zh-CN" sz="2100" dirty="0">
                <a:latin typeface="黑体" panose="02010609060101010101" pitchFamily="49" charset="-122"/>
                <a:ea typeface="黑体" panose="02010609060101010101" pitchFamily="49" charset="-122"/>
              </a:rPr>
              <a:t>squid</a:t>
            </a:r>
            <a:r>
              <a:rPr lang="zh-CN" altLang="en-US" sz="2100" dirty="0">
                <a:latin typeface="黑体" panose="02010609060101010101" pitchFamily="49" charset="-122"/>
                <a:ea typeface="黑体" panose="02010609060101010101" pitchFamily="49" charset="-122"/>
              </a:rPr>
              <a:t>实现</a:t>
            </a:r>
            <a:r>
              <a:rPr lang="en-US" altLang="zh-CN" sz="2100" dirty="0" err="1">
                <a:latin typeface="黑体" panose="02010609060101010101" pitchFamily="49" charset="-122"/>
                <a:ea typeface="黑体" panose="02010609060101010101" pitchFamily="49" charset="-122"/>
              </a:rPr>
              <a:t>rsync</a:t>
            </a:r>
            <a:r>
              <a:rPr lang="zh-CN" altLang="en-US" sz="2100" dirty="0">
                <a:latin typeface="黑体" panose="02010609060101010101" pitchFamily="49" charset="-122"/>
                <a:ea typeface="黑体" panose="02010609060101010101" pitchFamily="49" charset="-122"/>
              </a:rPr>
              <a:t>代理访问</a:t>
            </a:r>
            <a:r>
              <a:rPr lang="en-US" altLang="zh-CN"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2" name="任意多边形 10">
            <a:extLst>
              <a:ext uri="{FF2B5EF4-FFF2-40B4-BE49-F238E27FC236}">
                <a16:creationId xmlns:a16="http://schemas.microsoft.com/office/drawing/2014/main" id="{5272F77E-04AE-4336-B84A-03DDA331C5DA}"/>
              </a:ext>
            </a:extLst>
          </p:cNvPr>
          <p:cNvSpPr/>
          <p:nvPr/>
        </p:nvSpPr>
        <p:spPr>
          <a:xfrm>
            <a:off x="3197293" y="3739852"/>
            <a:ext cx="2501900" cy="1500188"/>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sz="2100" dirty="0">
                <a:latin typeface="黑体" panose="02010609060101010101" pitchFamily="49" charset="-122"/>
                <a:ea typeface="黑体" panose="02010609060101010101" pitchFamily="49" charset="-122"/>
              </a:rPr>
              <a:t>《CVE2016-8863libupnp</a:t>
            </a:r>
            <a:r>
              <a:rPr lang="zh-CN" altLang="en-US" sz="2100" dirty="0">
                <a:latin typeface="黑体" panose="02010609060101010101" pitchFamily="49" charset="-122"/>
                <a:ea typeface="黑体" panose="02010609060101010101" pitchFamily="49" charset="-122"/>
              </a:rPr>
              <a:t>缓冲区溢出漏洞原理分析及</a:t>
            </a:r>
            <a:r>
              <a:rPr lang="en-US" sz="2100" dirty="0" err="1">
                <a:latin typeface="黑体" panose="02010609060101010101" pitchFamily="49" charset="-122"/>
                <a:ea typeface="黑体" panose="02010609060101010101" pitchFamily="49" charset="-122"/>
              </a:rPr>
              <a:t>Poc</a:t>
            </a:r>
            <a:r>
              <a:rPr lang="en-US" sz="2100" dirty="0">
                <a:latin typeface="黑体" panose="02010609060101010101" pitchFamily="49" charset="-122"/>
                <a:ea typeface="黑体" panose="02010609060101010101" pitchFamily="49" charset="-122"/>
              </a:rPr>
              <a:t>》</a:t>
            </a:r>
            <a:endParaRPr lang="zh-CN" sz="2100" dirty="0">
              <a:latin typeface="黑体" panose="02010609060101010101" pitchFamily="49" charset="-122"/>
              <a:ea typeface="黑体" panose="02010609060101010101" pitchFamily="49" charset="-122"/>
            </a:endParaRPr>
          </a:p>
        </p:txBody>
      </p:sp>
      <p:sp>
        <p:nvSpPr>
          <p:cNvPr id="13" name="任意多边形 11">
            <a:extLst>
              <a:ext uri="{FF2B5EF4-FFF2-40B4-BE49-F238E27FC236}">
                <a16:creationId xmlns:a16="http://schemas.microsoft.com/office/drawing/2014/main" id="{2E807E1E-125D-4E74-8947-CB17DE690FE8}"/>
              </a:ext>
            </a:extLst>
          </p:cNvPr>
          <p:cNvSpPr/>
          <p:nvPr/>
        </p:nvSpPr>
        <p:spPr>
          <a:xfrm>
            <a:off x="5948431" y="3739852"/>
            <a:ext cx="2501900" cy="1500188"/>
          </a:xfrm>
          <a:custGeom>
            <a:avLst/>
            <a:gdLst>
              <a:gd name="connsiteX0" fmla="*/ 0 w 2501304"/>
              <a:gd name="connsiteY0" fmla="*/ 0 h 1500782"/>
              <a:gd name="connsiteX1" fmla="*/ 2501304 w 2501304"/>
              <a:gd name="connsiteY1" fmla="*/ 0 h 1500782"/>
              <a:gd name="connsiteX2" fmla="*/ 2501304 w 2501304"/>
              <a:gd name="connsiteY2" fmla="*/ 1500782 h 1500782"/>
              <a:gd name="connsiteX3" fmla="*/ 0 w 2501304"/>
              <a:gd name="connsiteY3" fmla="*/ 1500782 h 1500782"/>
              <a:gd name="connsiteX4" fmla="*/ 0 w 2501304"/>
              <a:gd name="connsiteY4" fmla="*/ 0 h 15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304" h="1500782">
                <a:moveTo>
                  <a:pt x="0" y="0"/>
                </a:moveTo>
                <a:lnTo>
                  <a:pt x="2501304" y="0"/>
                </a:lnTo>
                <a:lnTo>
                  <a:pt x="2501304" y="1500782"/>
                </a:lnTo>
                <a:lnTo>
                  <a:pt x="0" y="1500782"/>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0010" tIns="80010" rIns="80010" bIns="80010" spcCol="1270" anchor="ctr"/>
          <a:lstStyle/>
          <a:p>
            <a:pPr algn="ctr" defTabSz="933450">
              <a:lnSpc>
                <a:spcPct val="90000"/>
              </a:lnSpc>
              <a:spcAft>
                <a:spcPct val="35000"/>
              </a:spcAft>
              <a:defRPr/>
            </a:pPr>
            <a:r>
              <a:rPr lang="en-US" sz="2100" dirty="0">
                <a:latin typeface="黑体" panose="02010609060101010101" pitchFamily="49" charset="-122"/>
                <a:ea typeface="黑体" panose="02010609060101010101" pitchFamily="49" charset="-122"/>
              </a:rPr>
              <a:t>《Java</a:t>
            </a:r>
            <a:r>
              <a:rPr lang="zh-CN" altLang="en-US" sz="2100" dirty="0">
                <a:latin typeface="黑体" panose="02010609060101010101" pitchFamily="49" charset="-122"/>
                <a:ea typeface="黑体" panose="02010609060101010101" pitchFamily="49" charset="-122"/>
              </a:rPr>
              <a:t>开源爬虫</a:t>
            </a:r>
            <a:r>
              <a:rPr lang="en-US" sz="2100" dirty="0" err="1">
                <a:latin typeface="黑体" panose="02010609060101010101" pitchFamily="49" charset="-122"/>
                <a:ea typeface="黑体" panose="02010609060101010101" pitchFamily="49" charset="-122"/>
              </a:rPr>
              <a:t>Webcollector</a:t>
            </a:r>
            <a:r>
              <a:rPr lang="zh-CN" altLang="en-US" sz="2100" dirty="0">
                <a:latin typeface="黑体" panose="02010609060101010101" pitchFamily="49" charset="-122"/>
                <a:ea typeface="黑体" panose="02010609060101010101" pitchFamily="49" charset="-122"/>
              </a:rPr>
              <a:t>搭建手册及常用调用方法</a:t>
            </a:r>
            <a:r>
              <a:rPr lang="en-US" altLang="zh-CN" sz="2100" dirty="0">
                <a:latin typeface="黑体" panose="02010609060101010101" pitchFamily="49" charset="-122"/>
                <a:ea typeface="黑体" panose="02010609060101010101" pitchFamily="49" charset="-122"/>
              </a:rPr>
              <a:t>》</a:t>
            </a:r>
            <a:r>
              <a:rPr lang="en-US" sz="2100" dirty="0"/>
              <a:t>	</a:t>
            </a:r>
            <a:endParaRPr lang="zh-CN" sz="2100" dirty="0"/>
          </a:p>
        </p:txBody>
      </p:sp>
    </p:spTree>
    <p:extLst>
      <p:ext uri="{BB962C8B-B14F-4D97-AF65-F5344CB8AC3E}">
        <p14:creationId xmlns:p14="http://schemas.microsoft.com/office/powerpoint/2010/main" val="60749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FOUR</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工作内容</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45645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130A08-F913-454F-9679-C70DAEC3DACA}"/>
              </a:ext>
            </a:extLst>
          </p:cNvPr>
          <p:cNvPicPr>
            <a:picLocks noChangeAspect="1"/>
          </p:cNvPicPr>
          <p:nvPr/>
        </p:nvPicPr>
        <p:blipFill>
          <a:blip r:embed="rId3"/>
          <a:stretch>
            <a:fillRect/>
          </a:stretch>
        </p:blipFill>
        <p:spPr>
          <a:xfrm>
            <a:off x="827583" y="577219"/>
            <a:ext cx="7128793" cy="5907468"/>
          </a:xfrm>
          <a:prstGeom prst="rect">
            <a:avLst/>
          </a:prstGeom>
        </p:spPr>
      </p:pic>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a:t>
            </a:r>
            <a:r>
              <a:rPr lang="zh-CN" altLang="en-US" dirty="0"/>
              <a:t>总览</a:t>
            </a:r>
          </a:p>
        </p:txBody>
      </p:sp>
    </p:spTree>
    <p:extLst>
      <p:ext uri="{BB962C8B-B14F-4D97-AF65-F5344CB8AC3E}">
        <p14:creationId xmlns:p14="http://schemas.microsoft.com/office/powerpoint/2010/main" val="182191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—1</a:t>
            </a:r>
            <a:r>
              <a:rPr lang="zh-CN" altLang="en-US" dirty="0"/>
              <a:t>、安全工作</a:t>
            </a:r>
          </a:p>
        </p:txBody>
      </p:sp>
      <p:graphicFrame>
        <p:nvGraphicFramePr>
          <p:cNvPr id="3" name="图示 2">
            <a:extLst>
              <a:ext uri="{FF2B5EF4-FFF2-40B4-BE49-F238E27FC236}">
                <a16:creationId xmlns:a16="http://schemas.microsoft.com/office/drawing/2014/main" id="{808CFEB6-4788-4B61-A450-F2263D99E80F}"/>
              </a:ext>
            </a:extLst>
          </p:cNvPr>
          <p:cNvGraphicFramePr/>
          <p:nvPr>
            <p:extLst>
              <p:ext uri="{D42A27DB-BD31-4B8C-83A1-F6EECF244321}">
                <p14:modId xmlns:p14="http://schemas.microsoft.com/office/powerpoint/2010/main" val="4255072767"/>
              </p:ext>
            </p:extLst>
          </p:nvPr>
        </p:nvGraphicFramePr>
        <p:xfrm>
          <a:off x="4030" y="1124744"/>
          <a:ext cx="8960457"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a:srcRect/>
          <a:stretch>
            <a:fillRect/>
          </a:stretch>
        </p:blipFill>
        <p:spPr bwMode="auto">
          <a:xfrm>
            <a:off x="296319" y="764704"/>
            <a:ext cx="8439150" cy="56673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9"/>
          <a:srcRect/>
          <a:stretch>
            <a:fillRect/>
          </a:stretch>
        </p:blipFill>
        <p:spPr bwMode="auto">
          <a:xfrm>
            <a:off x="59929" y="840249"/>
            <a:ext cx="9024141" cy="5253047"/>
          </a:xfrm>
          <a:prstGeom prst="rect">
            <a:avLst/>
          </a:prstGeom>
          <a:noFill/>
          <a:ln w="9525">
            <a:noFill/>
            <a:miter lim="800000"/>
            <a:headEnd/>
            <a:tailEnd/>
          </a:ln>
          <a:effectLst/>
        </p:spPr>
      </p:pic>
    </p:spTree>
    <p:extLst>
      <p:ext uri="{BB962C8B-B14F-4D97-AF65-F5344CB8AC3E}">
        <p14:creationId xmlns:p14="http://schemas.microsoft.com/office/powerpoint/2010/main" val="317664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graphicEl>
                                              <a:dgm id="{D4C837A0-0A84-4522-923F-6871C048985C}"/>
                                            </p:graphicEl>
                                          </p:spTgt>
                                        </p:tgtEl>
                                      </p:cBhvr>
                                    </p:animEffect>
                                    <p:animScale>
                                      <p:cBhvr>
                                        <p:cTn id="7" dur="250" autoRev="1" fill="hold"/>
                                        <p:tgtEl>
                                          <p:spTgt spid="3">
                                            <p:graphicEl>
                                              <a:dgm id="{D4C837A0-0A84-4522-923F-6871C048985C}"/>
                                            </p:graphic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graphicEl>
                                              <a:dgm id="{E49B544D-CCCF-4788-BC72-7D0B676F5C5A}"/>
                                            </p:graphicEl>
                                          </p:spTgt>
                                        </p:tgtEl>
                                      </p:cBhvr>
                                    </p:animEffect>
                                    <p:animScale>
                                      <p:cBhvr>
                                        <p:cTn id="12" dur="250" autoRev="1" fill="hold"/>
                                        <p:tgtEl>
                                          <p:spTgt spid="3">
                                            <p:graphicEl>
                                              <a:dgm id="{E49B544D-CCCF-4788-BC72-7D0B676F5C5A}"/>
                                            </p:graphic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graphicEl>
                                              <a:dgm id="{A289B688-A96D-4BC8-B6C3-E5B8997A595E}"/>
                                            </p:graphicEl>
                                          </p:spTgt>
                                        </p:tgtEl>
                                      </p:cBhvr>
                                    </p:animEffect>
                                    <p:animScale>
                                      <p:cBhvr>
                                        <p:cTn id="17" dur="250" autoRev="1" fill="hold"/>
                                        <p:tgtEl>
                                          <p:spTgt spid="3">
                                            <p:graphicEl>
                                              <a:dgm id="{A289B688-A96D-4BC8-B6C3-E5B8997A595E}"/>
                                            </p:graphic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graphicEl>
                                              <a:dgm id="{75CBE728-5CDE-4010-804C-245CD5EDC1F2}"/>
                                            </p:graphicEl>
                                          </p:spTgt>
                                        </p:tgtEl>
                                      </p:cBhvr>
                                    </p:animEffect>
                                    <p:animScale>
                                      <p:cBhvr>
                                        <p:cTn id="22" dur="250" autoRev="1" fill="hold"/>
                                        <p:tgtEl>
                                          <p:spTgt spid="3">
                                            <p:graphicEl>
                                              <a:dgm id="{75CBE728-5CDE-4010-804C-245CD5EDC1F2}"/>
                                            </p:graphic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anim calcmode="lin" valueType="num">
                                      <p:cBhvr>
                                        <p:cTn id="28" dur="1000" fill="hold"/>
                                        <p:tgtEl>
                                          <p:spTgt spid="1026"/>
                                        </p:tgtEl>
                                        <p:attrNameLst>
                                          <p:attrName>ppt_x</p:attrName>
                                        </p:attrNameLst>
                                      </p:cBhvr>
                                      <p:tavLst>
                                        <p:tav tm="0">
                                          <p:val>
                                            <p:strVal val="#ppt_x"/>
                                          </p:val>
                                        </p:tav>
                                        <p:tav tm="100000">
                                          <p:val>
                                            <p:strVal val="#ppt_x"/>
                                          </p:val>
                                        </p:tav>
                                      </p:tavLst>
                                    </p:anim>
                                    <p:anim calcmode="lin" valueType="num">
                                      <p:cBhvr>
                                        <p:cTn id="2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1000"/>
                                        <p:tgtEl>
                                          <p:spTgt spid="1028"/>
                                        </p:tgtEl>
                                      </p:cBhvr>
                                    </p:animEffect>
                                    <p:anim calcmode="lin" valueType="num">
                                      <p:cBhvr>
                                        <p:cTn id="35" dur="1000" fill="hold"/>
                                        <p:tgtEl>
                                          <p:spTgt spid="1028"/>
                                        </p:tgtEl>
                                        <p:attrNameLst>
                                          <p:attrName>ppt_x</p:attrName>
                                        </p:attrNameLst>
                                      </p:cBhvr>
                                      <p:tavLst>
                                        <p:tav tm="0">
                                          <p:val>
                                            <p:strVal val="#ppt_x"/>
                                          </p:val>
                                        </p:tav>
                                        <p:tav tm="100000">
                                          <p:val>
                                            <p:strVal val="#ppt_x"/>
                                          </p:val>
                                        </p:tav>
                                      </p:tavLst>
                                    </p:anim>
                                    <p:anim calcmode="lin" valueType="num">
                                      <p:cBhvr>
                                        <p:cTn id="3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672065" y="2802505"/>
            <a:ext cx="1740141" cy="784830"/>
          </a:xfrm>
          <a:prstGeom prst="rect">
            <a:avLst/>
          </a:prstGeom>
          <a:noFill/>
        </p:spPr>
        <p:txBody>
          <a:bodyPr wrap="square" rtlCol="0">
            <a:spAutoFit/>
          </a:bodyPr>
          <a:lstStyle/>
          <a:p>
            <a:pPr algn="r"/>
            <a:r>
              <a:rPr lang="zh-CN" altLang="en-US" sz="4500" b="1" dirty="0">
                <a:solidFill>
                  <a:schemeClr val="bg1"/>
                </a:solidFill>
                <a:latin typeface="微软雅黑" pitchFamily="34" charset="-122"/>
                <a:ea typeface="微软雅黑" pitchFamily="34" charset="-122"/>
              </a:rPr>
              <a:t>目录</a:t>
            </a:r>
          </a:p>
        </p:txBody>
      </p:sp>
      <p:sp>
        <p:nvSpPr>
          <p:cNvPr id="8" name="文本框 7"/>
          <p:cNvSpPr txBox="1"/>
          <p:nvPr/>
        </p:nvSpPr>
        <p:spPr>
          <a:xfrm>
            <a:off x="-1" y="3524581"/>
            <a:ext cx="2418973" cy="553998"/>
          </a:xfrm>
          <a:prstGeom prst="rect">
            <a:avLst/>
          </a:prstGeom>
          <a:noFill/>
        </p:spPr>
        <p:txBody>
          <a:bodyPr wrap="square" rtlCol="0">
            <a:spAutoFit/>
          </a:bodyPr>
          <a:lstStyle/>
          <a:p>
            <a:pPr algn="r"/>
            <a:r>
              <a:rPr lang="en-US" altLang="zh-CN" sz="3000" b="1" dirty="0">
                <a:solidFill>
                  <a:schemeClr val="bg1"/>
                </a:solidFill>
                <a:latin typeface="Times New Roman" pitchFamily="18" charset="0"/>
                <a:ea typeface="微软雅黑" pitchFamily="34" charset="-122"/>
                <a:cs typeface="Times New Roman" pitchFamily="18" charset="0"/>
              </a:rPr>
              <a:t>CONTENTS</a:t>
            </a:r>
            <a:endParaRPr lang="zh-CN" altLang="en-US" sz="3000" b="1" dirty="0">
              <a:solidFill>
                <a:schemeClr val="bg1"/>
              </a:solidFill>
              <a:latin typeface="Times New Roman" pitchFamily="18" charset="0"/>
              <a:ea typeface="微软雅黑" pitchFamily="34" charset="-122"/>
              <a:cs typeface="Times New Roman" pitchFamily="18" charset="0"/>
            </a:endParaRPr>
          </a:p>
        </p:txBody>
      </p:sp>
      <p:grpSp>
        <p:nvGrpSpPr>
          <p:cNvPr id="70" name="组合 69"/>
          <p:cNvGrpSpPr/>
          <p:nvPr/>
        </p:nvGrpSpPr>
        <p:grpSpPr>
          <a:xfrm>
            <a:off x="2932017" y="1928774"/>
            <a:ext cx="2548736" cy="1074650"/>
            <a:chOff x="3909356" y="1666934"/>
            <a:chExt cx="3398314" cy="1432866"/>
          </a:xfrm>
        </p:grpSpPr>
        <p:grpSp>
          <p:nvGrpSpPr>
            <p:cNvPr id="42" name="组合 41"/>
            <p:cNvGrpSpPr/>
            <p:nvPr/>
          </p:nvGrpSpPr>
          <p:grpSpPr>
            <a:xfrm>
              <a:off x="4912812" y="1666934"/>
              <a:ext cx="2394858" cy="895961"/>
              <a:chOff x="4818742" y="1356667"/>
              <a:chExt cx="2394858" cy="895961"/>
            </a:xfrm>
          </p:grpSpPr>
          <p:sp>
            <p:nvSpPr>
              <p:cNvPr id="19" name="文本框 18"/>
              <p:cNvSpPr txBox="1"/>
              <p:nvPr/>
            </p:nvSpPr>
            <p:spPr>
              <a:xfrm>
                <a:off x="4818742" y="1356667"/>
                <a:ext cx="2394858" cy="553997"/>
              </a:xfrm>
              <a:prstGeom prst="rect">
                <a:avLst/>
              </a:prstGeom>
              <a:noFill/>
            </p:spPr>
            <p:txBody>
              <a:bodyPr wrap="square" rtlCol="0">
                <a:spAutoFit/>
              </a:bodyPr>
              <a:lstStyle/>
              <a:p>
                <a:r>
                  <a:rPr lang="zh-CN" altLang="en-US" sz="2100" b="1" dirty="0">
                    <a:latin typeface="微软雅黑" pitchFamily="34" charset="-122"/>
                  </a:rPr>
                  <a:t>个人信息介绍</a:t>
                </a:r>
              </a:p>
            </p:txBody>
          </p:sp>
          <p:sp>
            <p:nvSpPr>
              <p:cNvPr id="20" name="文本框 19"/>
              <p:cNvSpPr txBox="1"/>
              <p:nvPr/>
            </p:nvSpPr>
            <p:spPr>
              <a:xfrm>
                <a:off x="4818742" y="1852519"/>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Research Background</a:t>
                </a:r>
                <a:endParaRPr lang="zh-CN" altLang="en-US" sz="1350" dirty="0">
                  <a:solidFill>
                    <a:schemeClr val="bg1">
                      <a:lumMod val="65000"/>
                    </a:schemeClr>
                  </a:solidFill>
                  <a:latin typeface="Times New Roman" pitchFamily="18" charset="0"/>
                  <a:ea typeface="微软雅黑" pitchFamily="34" charset="-122"/>
                  <a:cs typeface="Times New Roman" pitchFamily="18" charset="0"/>
                </a:endParaRPr>
              </a:p>
            </p:txBody>
          </p:sp>
        </p:grpSp>
        <p:grpSp>
          <p:nvGrpSpPr>
            <p:cNvPr id="69" name="组合 68"/>
            <p:cNvGrpSpPr/>
            <p:nvPr/>
          </p:nvGrpSpPr>
          <p:grpSpPr>
            <a:xfrm>
              <a:off x="3909356" y="1685525"/>
              <a:ext cx="828000" cy="1414275"/>
              <a:chOff x="3909356" y="1685525"/>
              <a:chExt cx="828000" cy="1414275"/>
            </a:xfrm>
          </p:grpSpPr>
          <p:sp>
            <p:nvSpPr>
              <p:cNvPr id="17" name="文本框 16"/>
              <p:cNvSpPr txBox="1"/>
              <p:nvPr/>
            </p:nvSpPr>
            <p:spPr>
              <a:xfrm>
                <a:off x="3909356" y="1745583"/>
                <a:ext cx="828000" cy="1354217"/>
              </a:xfrm>
              <a:prstGeom prst="rect">
                <a:avLst/>
              </a:prstGeom>
              <a:noFill/>
              <a:ln>
                <a:noFill/>
              </a:ln>
            </p:spPr>
            <p:txBody>
              <a:bodyPr wrap="square" rtlCol="0">
                <a:spAutoFit/>
              </a:bodyPr>
              <a:lstStyle/>
              <a:p>
                <a:pPr algn="ctr"/>
                <a:r>
                  <a:rPr lang="en-US" altLang="zh-CN" sz="3000" b="1" dirty="0">
                    <a:solidFill>
                      <a:schemeClr val="accent1"/>
                    </a:solidFill>
                    <a:latin typeface="微软雅黑" pitchFamily="34" charset="-122"/>
                    <a:ea typeface="微软雅黑" pitchFamily="34" charset="-122"/>
                  </a:rPr>
                  <a:t>01</a:t>
                </a:r>
              </a:p>
            </p:txBody>
          </p:sp>
          <p:sp>
            <p:nvSpPr>
              <p:cNvPr id="32" name="矩形 31"/>
              <p:cNvSpPr/>
              <p:nvPr/>
            </p:nvSpPr>
            <p:spPr>
              <a:xfrm>
                <a:off x="3909356" y="1685525"/>
                <a:ext cx="828000" cy="13542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1" name="组合 70"/>
          <p:cNvGrpSpPr/>
          <p:nvPr/>
        </p:nvGrpSpPr>
        <p:grpSpPr>
          <a:xfrm>
            <a:off x="6074228" y="1928773"/>
            <a:ext cx="2570186" cy="1131080"/>
            <a:chOff x="8098970" y="1684028"/>
            <a:chExt cx="3426915" cy="1508106"/>
          </a:xfrm>
        </p:grpSpPr>
        <p:grpSp>
          <p:nvGrpSpPr>
            <p:cNvPr id="41" name="组合 40"/>
            <p:cNvGrpSpPr/>
            <p:nvPr/>
          </p:nvGrpSpPr>
          <p:grpSpPr>
            <a:xfrm>
              <a:off x="9120867" y="1684028"/>
              <a:ext cx="2405018" cy="861774"/>
              <a:chOff x="9042399" y="1373760"/>
              <a:chExt cx="2405018" cy="861774"/>
            </a:xfrm>
          </p:grpSpPr>
          <p:sp>
            <p:nvSpPr>
              <p:cNvPr id="13" name="文本框 12"/>
              <p:cNvSpPr txBox="1"/>
              <p:nvPr/>
            </p:nvSpPr>
            <p:spPr>
              <a:xfrm>
                <a:off x="9052559" y="1373760"/>
                <a:ext cx="2394858" cy="553997"/>
              </a:xfrm>
              <a:prstGeom prst="rect">
                <a:avLst/>
              </a:prstGeom>
              <a:noFill/>
            </p:spPr>
            <p:txBody>
              <a:bodyPr wrap="square" rtlCol="0">
                <a:spAutoFit/>
              </a:bodyPr>
              <a:lstStyle/>
              <a:p>
                <a:r>
                  <a:rPr lang="zh-CN" altLang="en-US" sz="2100" b="1" dirty="0">
                    <a:latin typeface="微软雅黑" pitchFamily="34" charset="-122"/>
                  </a:rPr>
                  <a:t>个人专长技能</a:t>
                </a:r>
              </a:p>
            </p:txBody>
          </p:sp>
          <p:sp>
            <p:nvSpPr>
              <p:cNvPr id="15" name="文本框 14"/>
              <p:cNvSpPr txBox="1"/>
              <p:nvPr/>
            </p:nvSpPr>
            <p:spPr>
              <a:xfrm>
                <a:off x="9042399" y="1835425"/>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Basic Conception</a:t>
                </a:r>
                <a:endParaRPr lang="zh-CN" altLang="en-US" sz="1350" dirty="0">
                  <a:solidFill>
                    <a:schemeClr val="bg1">
                      <a:lumMod val="65000"/>
                    </a:schemeClr>
                  </a:solidFill>
                  <a:latin typeface="Times New Roman" pitchFamily="18" charset="0"/>
                  <a:cs typeface="Times New Roman" pitchFamily="18" charset="0"/>
                </a:endParaRPr>
              </a:p>
            </p:txBody>
          </p:sp>
        </p:grpSp>
        <p:grpSp>
          <p:nvGrpSpPr>
            <p:cNvPr id="64" name="组合 63"/>
            <p:cNvGrpSpPr/>
            <p:nvPr/>
          </p:nvGrpSpPr>
          <p:grpSpPr>
            <a:xfrm>
              <a:off x="8098970" y="1685525"/>
              <a:ext cx="899886" cy="1506609"/>
              <a:chOff x="8098970" y="1685525"/>
              <a:chExt cx="899886" cy="1506609"/>
            </a:xfrm>
          </p:grpSpPr>
          <p:sp>
            <p:nvSpPr>
              <p:cNvPr id="11" name="文本框 10"/>
              <p:cNvSpPr txBox="1"/>
              <p:nvPr/>
            </p:nvSpPr>
            <p:spPr>
              <a:xfrm>
                <a:off x="8098970" y="1714806"/>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02</a:t>
                </a:r>
                <a:endParaRPr lang="zh-CN" altLang="en-US" sz="3300" b="1" dirty="0">
                  <a:solidFill>
                    <a:schemeClr val="accent1"/>
                  </a:solidFill>
                  <a:latin typeface="微软雅黑" pitchFamily="34" charset="-122"/>
                  <a:ea typeface="微软雅黑" pitchFamily="34" charset="-122"/>
                </a:endParaRPr>
              </a:p>
            </p:txBody>
          </p:sp>
          <p:sp>
            <p:nvSpPr>
              <p:cNvPr id="33" name="矩形 32"/>
              <p:cNvSpPr/>
              <p:nvPr/>
            </p:nvSpPr>
            <p:spPr>
              <a:xfrm>
                <a:off x="8134913" y="1685525"/>
                <a:ext cx="828001" cy="13713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5" name="组合 74"/>
          <p:cNvGrpSpPr/>
          <p:nvPr/>
        </p:nvGrpSpPr>
        <p:grpSpPr>
          <a:xfrm>
            <a:off x="2905060" y="4282897"/>
            <a:ext cx="2575693" cy="1142621"/>
            <a:chOff x="3873413" y="4736171"/>
            <a:chExt cx="3434257" cy="1523495"/>
          </a:xfrm>
        </p:grpSpPr>
        <p:grpSp>
          <p:nvGrpSpPr>
            <p:cNvPr id="44" name="组合 43"/>
            <p:cNvGrpSpPr/>
            <p:nvPr/>
          </p:nvGrpSpPr>
          <p:grpSpPr>
            <a:xfrm>
              <a:off x="4912812" y="4736171"/>
              <a:ext cx="2394858" cy="892551"/>
              <a:chOff x="4818742" y="3526390"/>
              <a:chExt cx="2394858" cy="892551"/>
            </a:xfrm>
          </p:grpSpPr>
          <p:sp>
            <p:nvSpPr>
              <p:cNvPr id="24" name="文本框 23"/>
              <p:cNvSpPr txBox="1"/>
              <p:nvPr/>
            </p:nvSpPr>
            <p:spPr>
              <a:xfrm>
                <a:off x="4818742" y="3526390"/>
                <a:ext cx="2394858" cy="553997"/>
              </a:xfrm>
              <a:prstGeom prst="rect">
                <a:avLst/>
              </a:prstGeom>
              <a:noFill/>
            </p:spPr>
            <p:txBody>
              <a:bodyPr wrap="square" rtlCol="0">
                <a:spAutoFit/>
              </a:bodyPr>
              <a:lstStyle/>
              <a:p>
                <a:r>
                  <a:rPr lang="zh-CN" altLang="en-US" sz="2100" b="1" dirty="0">
                    <a:latin typeface="微软雅黑" pitchFamily="34" charset="-122"/>
                  </a:rPr>
                  <a:t>工作体会</a:t>
                </a:r>
              </a:p>
            </p:txBody>
          </p:sp>
          <p:sp>
            <p:nvSpPr>
              <p:cNvPr id="25" name="文本框 24"/>
              <p:cNvSpPr txBox="1"/>
              <p:nvPr/>
            </p:nvSpPr>
            <p:spPr>
              <a:xfrm>
                <a:off x="4818742" y="4018832"/>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Practical Application</a:t>
                </a:r>
                <a:endParaRPr lang="zh-CN" altLang="en-US" sz="1350" dirty="0">
                  <a:solidFill>
                    <a:schemeClr val="bg1">
                      <a:lumMod val="65000"/>
                    </a:schemeClr>
                  </a:solidFill>
                  <a:latin typeface="Times New Roman" pitchFamily="18" charset="0"/>
                  <a:ea typeface="微软雅黑" pitchFamily="34" charset="-122"/>
                  <a:cs typeface="Times New Roman" pitchFamily="18" charset="0"/>
                </a:endParaRPr>
              </a:p>
            </p:txBody>
          </p:sp>
        </p:grpSp>
        <p:grpSp>
          <p:nvGrpSpPr>
            <p:cNvPr id="67" name="组合 66"/>
            <p:cNvGrpSpPr/>
            <p:nvPr/>
          </p:nvGrpSpPr>
          <p:grpSpPr>
            <a:xfrm>
              <a:off x="3873413" y="4753058"/>
              <a:ext cx="899886" cy="1506608"/>
              <a:chOff x="3873413" y="4753058"/>
              <a:chExt cx="899886" cy="1506608"/>
            </a:xfrm>
          </p:grpSpPr>
          <p:sp>
            <p:nvSpPr>
              <p:cNvPr id="22" name="文本框 21"/>
              <p:cNvSpPr txBox="1"/>
              <p:nvPr/>
            </p:nvSpPr>
            <p:spPr>
              <a:xfrm>
                <a:off x="3873413" y="4782338"/>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05</a:t>
                </a:r>
                <a:endParaRPr lang="zh-CN" altLang="en-US" sz="3300" b="1" dirty="0">
                  <a:solidFill>
                    <a:schemeClr val="accent1"/>
                  </a:solidFill>
                  <a:latin typeface="微软雅黑" pitchFamily="34" charset="-122"/>
                  <a:ea typeface="微软雅黑" pitchFamily="34" charset="-122"/>
                </a:endParaRPr>
              </a:p>
            </p:txBody>
          </p:sp>
          <p:sp>
            <p:nvSpPr>
              <p:cNvPr id="34" name="矩形 33"/>
              <p:cNvSpPr/>
              <p:nvPr/>
            </p:nvSpPr>
            <p:spPr>
              <a:xfrm>
                <a:off x="3909356" y="4753058"/>
                <a:ext cx="827999" cy="14773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3" name="组合 72"/>
          <p:cNvGrpSpPr/>
          <p:nvPr/>
        </p:nvGrpSpPr>
        <p:grpSpPr>
          <a:xfrm>
            <a:off x="2905060" y="3107113"/>
            <a:ext cx="2583313" cy="1142621"/>
            <a:chOff x="3873413" y="3187016"/>
            <a:chExt cx="3444417" cy="1523495"/>
          </a:xfrm>
        </p:grpSpPr>
        <p:grpSp>
          <p:nvGrpSpPr>
            <p:cNvPr id="54" name="组合 53"/>
            <p:cNvGrpSpPr/>
            <p:nvPr/>
          </p:nvGrpSpPr>
          <p:grpSpPr>
            <a:xfrm>
              <a:off x="4912812" y="3187016"/>
              <a:ext cx="2405018" cy="984886"/>
              <a:chOff x="4818742" y="3526390"/>
              <a:chExt cx="2405018" cy="984886"/>
            </a:xfrm>
          </p:grpSpPr>
          <p:sp>
            <p:nvSpPr>
              <p:cNvPr id="55" name="文本框 54"/>
              <p:cNvSpPr txBox="1"/>
              <p:nvPr/>
            </p:nvSpPr>
            <p:spPr>
              <a:xfrm>
                <a:off x="4828902" y="3526390"/>
                <a:ext cx="2394858" cy="984886"/>
              </a:xfrm>
              <a:prstGeom prst="rect">
                <a:avLst/>
              </a:prstGeom>
              <a:noFill/>
            </p:spPr>
            <p:txBody>
              <a:bodyPr wrap="square" rtlCol="0">
                <a:spAutoFit/>
              </a:bodyPr>
              <a:lstStyle/>
              <a:p>
                <a:r>
                  <a:rPr lang="zh-CN" altLang="en-US" sz="2100" b="1" dirty="0">
                    <a:latin typeface="微软雅黑" pitchFamily="34" charset="-122"/>
                  </a:rPr>
                  <a:t>学习内容</a:t>
                </a:r>
              </a:p>
              <a:p>
                <a:endParaRPr lang="zh-CN" altLang="en-US" sz="2100" b="1" dirty="0">
                  <a:latin typeface="微软雅黑" pitchFamily="34" charset="-122"/>
                </a:endParaRPr>
              </a:p>
            </p:txBody>
          </p:sp>
          <p:sp>
            <p:nvSpPr>
              <p:cNvPr id="56" name="文本框 55"/>
              <p:cNvSpPr txBox="1"/>
              <p:nvPr/>
            </p:nvSpPr>
            <p:spPr>
              <a:xfrm>
                <a:off x="4818742" y="4018832"/>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Theoretical Research</a:t>
                </a:r>
                <a:endParaRPr lang="zh-CN" altLang="en-US" sz="1350" dirty="0">
                  <a:solidFill>
                    <a:schemeClr val="bg1">
                      <a:lumMod val="65000"/>
                    </a:schemeClr>
                  </a:solidFill>
                  <a:latin typeface="Times New Roman" pitchFamily="18" charset="0"/>
                  <a:cs typeface="Times New Roman" pitchFamily="18" charset="0"/>
                </a:endParaRPr>
              </a:p>
            </p:txBody>
          </p:sp>
        </p:grpSp>
        <p:grpSp>
          <p:nvGrpSpPr>
            <p:cNvPr id="68" name="组合 67"/>
            <p:cNvGrpSpPr/>
            <p:nvPr/>
          </p:nvGrpSpPr>
          <p:grpSpPr>
            <a:xfrm>
              <a:off x="3873413" y="3203902"/>
              <a:ext cx="899886" cy="1506609"/>
              <a:chOff x="3873413" y="3203902"/>
              <a:chExt cx="899886" cy="1506609"/>
            </a:xfrm>
          </p:grpSpPr>
          <p:sp>
            <p:nvSpPr>
              <p:cNvPr id="57" name="文本框 56"/>
              <p:cNvSpPr txBox="1"/>
              <p:nvPr/>
            </p:nvSpPr>
            <p:spPr>
              <a:xfrm>
                <a:off x="3873413" y="3233183"/>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03</a:t>
                </a:r>
                <a:endParaRPr lang="zh-CN" altLang="en-US" sz="3300" b="1" dirty="0">
                  <a:solidFill>
                    <a:schemeClr val="accent1"/>
                  </a:solidFill>
                  <a:latin typeface="微软雅黑" pitchFamily="34" charset="-122"/>
                  <a:ea typeface="微软雅黑" pitchFamily="34" charset="-122"/>
                </a:endParaRPr>
              </a:p>
            </p:txBody>
          </p:sp>
          <p:sp>
            <p:nvSpPr>
              <p:cNvPr id="58" name="矩形 57"/>
              <p:cNvSpPr/>
              <p:nvPr/>
            </p:nvSpPr>
            <p:spPr>
              <a:xfrm>
                <a:off x="3909356" y="3203902"/>
                <a:ext cx="827999" cy="13542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72" name="组合 71"/>
          <p:cNvGrpSpPr/>
          <p:nvPr/>
        </p:nvGrpSpPr>
        <p:grpSpPr>
          <a:xfrm>
            <a:off x="6074228" y="3111604"/>
            <a:ext cx="2562566" cy="1131080"/>
            <a:chOff x="8098970" y="3202405"/>
            <a:chExt cx="3416755" cy="1508106"/>
          </a:xfrm>
        </p:grpSpPr>
        <p:grpSp>
          <p:nvGrpSpPr>
            <p:cNvPr id="59" name="组合 58"/>
            <p:cNvGrpSpPr/>
            <p:nvPr/>
          </p:nvGrpSpPr>
          <p:grpSpPr>
            <a:xfrm>
              <a:off x="9120867" y="3202405"/>
              <a:ext cx="2394858" cy="861774"/>
              <a:chOff x="9042399" y="3526390"/>
              <a:chExt cx="2394858" cy="861774"/>
            </a:xfrm>
          </p:grpSpPr>
          <p:sp>
            <p:nvSpPr>
              <p:cNvPr id="60" name="文本框 59"/>
              <p:cNvSpPr txBox="1"/>
              <p:nvPr/>
            </p:nvSpPr>
            <p:spPr>
              <a:xfrm>
                <a:off x="9042399" y="3526390"/>
                <a:ext cx="2394858" cy="553997"/>
              </a:xfrm>
              <a:prstGeom prst="rect">
                <a:avLst/>
              </a:prstGeom>
              <a:noFill/>
            </p:spPr>
            <p:txBody>
              <a:bodyPr wrap="square" rtlCol="0">
                <a:spAutoFit/>
              </a:bodyPr>
              <a:lstStyle/>
              <a:p>
                <a:r>
                  <a:rPr lang="zh-CN" altLang="en-US" sz="2100" b="1" dirty="0">
                    <a:latin typeface="微软雅黑" pitchFamily="34" charset="-122"/>
                  </a:rPr>
                  <a:t>工作成果</a:t>
                </a:r>
              </a:p>
            </p:txBody>
          </p:sp>
          <p:sp>
            <p:nvSpPr>
              <p:cNvPr id="61" name="文本框 60"/>
              <p:cNvSpPr txBox="1"/>
              <p:nvPr/>
            </p:nvSpPr>
            <p:spPr>
              <a:xfrm>
                <a:off x="9042399" y="3988055"/>
                <a:ext cx="2394858" cy="400109"/>
              </a:xfrm>
              <a:prstGeom prst="rect">
                <a:avLst/>
              </a:prstGeom>
              <a:noFill/>
            </p:spPr>
            <p:txBody>
              <a:bodyPr wrap="square" rtlCol="0">
                <a:spAutoFit/>
              </a:bodyPr>
              <a:lstStyle/>
              <a:p>
                <a:r>
                  <a:rPr lang="en-US" altLang="zh-CN" sz="1350" dirty="0">
                    <a:solidFill>
                      <a:schemeClr val="bg1">
                        <a:lumMod val="65000"/>
                      </a:schemeClr>
                    </a:solidFill>
                    <a:latin typeface="Times New Roman" pitchFamily="18" charset="0"/>
                    <a:cs typeface="Times New Roman" pitchFamily="18" charset="0"/>
                  </a:rPr>
                  <a:t>Experimental Method</a:t>
                </a:r>
                <a:endParaRPr lang="zh-CN" altLang="en-US" sz="1350" dirty="0">
                  <a:solidFill>
                    <a:schemeClr val="bg1">
                      <a:lumMod val="65000"/>
                    </a:schemeClr>
                  </a:solidFill>
                  <a:latin typeface="Times New Roman" pitchFamily="18" charset="0"/>
                  <a:ea typeface="微软雅黑" pitchFamily="34" charset="-122"/>
                  <a:cs typeface="Times New Roman" pitchFamily="18" charset="0"/>
                </a:endParaRPr>
              </a:p>
            </p:txBody>
          </p:sp>
        </p:grpSp>
        <p:grpSp>
          <p:nvGrpSpPr>
            <p:cNvPr id="65" name="组合 64"/>
            <p:cNvGrpSpPr/>
            <p:nvPr/>
          </p:nvGrpSpPr>
          <p:grpSpPr>
            <a:xfrm>
              <a:off x="8098970" y="3203903"/>
              <a:ext cx="899886" cy="1506608"/>
              <a:chOff x="8098970" y="3203903"/>
              <a:chExt cx="899886" cy="1506608"/>
            </a:xfrm>
          </p:grpSpPr>
          <p:sp>
            <p:nvSpPr>
              <p:cNvPr id="62" name="文本框 61"/>
              <p:cNvSpPr txBox="1"/>
              <p:nvPr/>
            </p:nvSpPr>
            <p:spPr>
              <a:xfrm>
                <a:off x="8098970" y="3233183"/>
                <a:ext cx="899886" cy="1477328"/>
              </a:xfrm>
              <a:prstGeom prst="rect">
                <a:avLst/>
              </a:prstGeom>
              <a:noFill/>
            </p:spPr>
            <p:txBody>
              <a:bodyPr wrap="square" rtlCol="0">
                <a:spAutoFit/>
              </a:bodyPr>
              <a:lstStyle/>
              <a:p>
                <a:pPr algn="ctr"/>
                <a:r>
                  <a:rPr lang="en-US" altLang="zh-CN" sz="3300" b="1" dirty="0">
                    <a:solidFill>
                      <a:schemeClr val="accent1"/>
                    </a:solidFill>
                    <a:latin typeface="微软雅黑" pitchFamily="34" charset="-122"/>
                    <a:ea typeface="微软雅黑" pitchFamily="34" charset="-122"/>
                  </a:rPr>
                  <a:t>04</a:t>
                </a:r>
                <a:endParaRPr lang="zh-CN" altLang="en-US" sz="3300" b="1" dirty="0">
                  <a:solidFill>
                    <a:schemeClr val="accent1"/>
                  </a:solidFill>
                  <a:latin typeface="微软雅黑" pitchFamily="34" charset="-122"/>
                  <a:ea typeface="微软雅黑" pitchFamily="34" charset="-122"/>
                </a:endParaRPr>
              </a:p>
            </p:txBody>
          </p:sp>
          <p:sp>
            <p:nvSpPr>
              <p:cNvPr id="63" name="矩形 62"/>
              <p:cNvSpPr/>
              <p:nvPr/>
            </p:nvSpPr>
            <p:spPr>
              <a:xfrm>
                <a:off x="8134913" y="3203903"/>
                <a:ext cx="828001" cy="13636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9748926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nodeType="withEffect" p14:presetBounceEnd="40000">
                                      <p:stCondLst>
                                        <p:cond delay="300"/>
                                      </p:stCondLst>
                                      <p:childTnLst>
                                        <p:set>
                                          <p:cBhvr>
                                            <p:cTn id="9" dur="1" fill="hold">
                                              <p:stCondLst>
                                                <p:cond delay="0"/>
                                              </p:stCondLst>
                                            </p:cTn>
                                            <p:tgtEl>
                                              <p:spTgt spid="70"/>
                                            </p:tgtEl>
                                            <p:attrNameLst>
                                              <p:attrName>style.visibility</p:attrName>
                                            </p:attrNameLst>
                                          </p:cBhvr>
                                          <p:to>
                                            <p:strVal val="visible"/>
                                          </p:to>
                                        </p:set>
                                        <p:anim calcmode="lin" valueType="num" p14:bounceEnd="40000">
                                          <p:cBhvr additive="base">
                                            <p:cTn id="10" dur="500" fill="hold"/>
                                            <p:tgtEl>
                                              <p:spTgt spid="70"/>
                                            </p:tgtEl>
                                            <p:attrNameLst>
                                              <p:attrName>ppt_x</p:attrName>
                                            </p:attrNameLst>
                                          </p:cBhvr>
                                          <p:tavLst>
                                            <p:tav tm="0">
                                              <p:val>
                                                <p:strVal val="1+#ppt_w/2"/>
                                              </p:val>
                                            </p:tav>
                                            <p:tav tm="100000">
                                              <p:val>
                                                <p:strVal val="#ppt_x"/>
                                              </p:val>
                                            </p:tav>
                                          </p:tavLst>
                                        </p:anim>
                                        <p:anim calcmode="lin" valueType="num" p14:bounceEnd="40000">
                                          <p:cBhvr additive="base">
                                            <p:cTn id="11" dur="5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14:presetBounceEnd="40000">
                                      <p:stCondLst>
                                        <p:cond delay="600"/>
                                      </p:stCondLst>
                                      <p:childTnLst>
                                        <p:set>
                                          <p:cBhvr>
                                            <p:cTn id="13" dur="1" fill="hold">
                                              <p:stCondLst>
                                                <p:cond delay="0"/>
                                              </p:stCondLst>
                                            </p:cTn>
                                            <p:tgtEl>
                                              <p:spTgt spid="71"/>
                                            </p:tgtEl>
                                            <p:attrNameLst>
                                              <p:attrName>style.visibility</p:attrName>
                                            </p:attrNameLst>
                                          </p:cBhvr>
                                          <p:to>
                                            <p:strVal val="visible"/>
                                          </p:to>
                                        </p:set>
                                        <p:anim calcmode="lin" valueType="num" p14:bounceEnd="40000">
                                          <p:cBhvr additive="base">
                                            <p:cTn id="14" dur="50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40000">
                                      <p:stCondLst>
                                        <p:cond delay="900"/>
                                      </p:stCondLst>
                                      <p:childTnLst>
                                        <p:set>
                                          <p:cBhvr>
                                            <p:cTn id="17" dur="1" fill="hold">
                                              <p:stCondLst>
                                                <p:cond delay="0"/>
                                              </p:stCondLst>
                                            </p:cTn>
                                            <p:tgtEl>
                                              <p:spTgt spid="73"/>
                                            </p:tgtEl>
                                            <p:attrNameLst>
                                              <p:attrName>style.visibility</p:attrName>
                                            </p:attrNameLst>
                                          </p:cBhvr>
                                          <p:to>
                                            <p:strVal val="visible"/>
                                          </p:to>
                                        </p:set>
                                        <p:anim calcmode="lin" valueType="num" p14:bounceEnd="40000">
                                          <p:cBhvr additive="base">
                                            <p:cTn id="18" dur="50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14:presetBounceEnd="40000">
                                      <p:stCondLst>
                                        <p:cond delay="1200"/>
                                      </p:stCondLst>
                                      <p:childTnLst>
                                        <p:set>
                                          <p:cBhvr>
                                            <p:cTn id="21" dur="1" fill="hold">
                                              <p:stCondLst>
                                                <p:cond delay="0"/>
                                              </p:stCondLst>
                                            </p:cTn>
                                            <p:tgtEl>
                                              <p:spTgt spid="72"/>
                                            </p:tgtEl>
                                            <p:attrNameLst>
                                              <p:attrName>style.visibility</p:attrName>
                                            </p:attrNameLst>
                                          </p:cBhvr>
                                          <p:to>
                                            <p:strVal val="visible"/>
                                          </p:to>
                                        </p:set>
                                        <p:anim calcmode="lin" valueType="num" p14:bounceEnd="40000">
                                          <p:cBhvr additive="base">
                                            <p:cTn id="22" dur="50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40000">
                                      <p:stCondLst>
                                        <p:cond delay="1500"/>
                                      </p:stCondLst>
                                      <p:childTnLst>
                                        <p:set>
                                          <p:cBhvr>
                                            <p:cTn id="25" dur="1" fill="hold">
                                              <p:stCondLst>
                                                <p:cond delay="0"/>
                                              </p:stCondLst>
                                            </p:cTn>
                                            <p:tgtEl>
                                              <p:spTgt spid="75"/>
                                            </p:tgtEl>
                                            <p:attrNameLst>
                                              <p:attrName>style.visibility</p:attrName>
                                            </p:attrNameLst>
                                          </p:cBhvr>
                                          <p:to>
                                            <p:strVal val="visible"/>
                                          </p:to>
                                        </p:set>
                                        <p:anim calcmode="lin" valueType="num" p14:bounceEnd="40000">
                                          <p:cBhvr additive="base">
                                            <p:cTn id="26" dur="500" fill="hold"/>
                                            <p:tgtEl>
                                              <p:spTgt spid="75"/>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nodeType="withEffect">
                                      <p:stCondLst>
                                        <p:cond delay="300"/>
                                      </p:stCondLst>
                                      <p:childTnLst>
                                        <p:set>
                                          <p:cBhvr>
                                            <p:cTn id="9" dur="1" fill="hold">
                                              <p:stCondLst>
                                                <p:cond delay="0"/>
                                              </p:stCondLst>
                                            </p:cTn>
                                            <p:tgtEl>
                                              <p:spTgt spid="70"/>
                                            </p:tgtEl>
                                            <p:attrNameLst>
                                              <p:attrName>style.visibility</p:attrName>
                                            </p:attrNameLst>
                                          </p:cBhvr>
                                          <p:to>
                                            <p:strVal val="visible"/>
                                          </p:to>
                                        </p:set>
                                        <p:anim calcmode="lin" valueType="num">
                                          <p:cBhvr additive="base">
                                            <p:cTn id="10" dur="500" fill="hold"/>
                                            <p:tgtEl>
                                              <p:spTgt spid="70"/>
                                            </p:tgtEl>
                                            <p:attrNameLst>
                                              <p:attrName>ppt_x</p:attrName>
                                            </p:attrNameLst>
                                          </p:cBhvr>
                                          <p:tavLst>
                                            <p:tav tm="0">
                                              <p:val>
                                                <p:strVal val="1+#ppt_w/2"/>
                                              </p:val>
                                            </p:tav>
                                            <p:tav tm="100000">
                                              <p:val>
                                                <p:strVal val="#ppt_x"/>
                                              </p:val>
                                            </p:tav>
                                          </p:tavLst>
                                        </p:anim>
                                        <p:anim calcmode="lin" valueType="num">
                                          <p:cBhvr additive="base">
                                            <p:cTn id="11" dur="5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500" fill="hold"/>
                                            <p:tgtEl>
                                              <p:spTgt spid="71"/>
                                            </p:tgtEl>
                                            <p:attrNameLst>
                                              <p:attrName>ppt_x</p:attrName>
                                            </p:attrNameLst>
                                          </p:cBhvr>
                                          <p:tavLst>
                                            <p:tav tm="0">
                                              <p:val>
                                                <p:strVal val="1+#ppt_w/2"/>
                                              </p:val>
                                            </p:tav>
                                            <p:tav tm="100000">
                                              <p:val>
                                                <p:strVal val="#ppt_x"/>
                                              </p:val>
                                            </p:tav>
                                          </p:tavLst>
                                        </p:anim>
                                        <p:anim calcmode="lin" valueType="num">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90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1+#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12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1+#ppt_w/2"/>
                                              </p:val>
                                            </p:tav>
                                            <p:tav tm="100000">
                                              <p:val>
                                                <p:strVal val="#ppt_x"/>
                                              </p:val>
                                            </p:tav>
                                          </p:tavLst>
                                        </p:anim>
                                        <p:anim calcmode="lin" valueType="num">
                                          <p:cBhvr additive="base">
                                            <p:cTn id="23" dur="5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500"/>
                                      </p:stCondLst>
                                      <p:childTnLst>
                                        <p:set>
                                          <p:cBhvr>
                                            <p:cTn id="25" dur="1" fill="hold">
                                              <p:stCondLst>
                                                <p:cond delay="0"/>
                                              </p:stCondLst>
                                            </p:cTn>
                                            <p:tgtEl>
                                              <p:spTgt spid="75"/>
                                            </p:tgtEl>
                                            <p:attrNameLst>
                                              <p:attrName>style.visibility</p:attrName>
                                            </p:attrNameLst>
                                          </p:cBhvr>
                                          <p:to>
                                            <p:strVal val="visible"/>
                                          </p:to>
                                        </p:set>
                                        <p:anim calcmode="lin" valueType="num">
                                          <p:cBhvr additive="base">
                                            <p:cTn id="26" dur="500" fill="hold"/>
                                            <p:tgtEl>
                                              <p:spTgt spid="75"/>
                                            </p:tgtEl>
                                            <p:attrNameLst>
                                              <p:attrName>ppt_x</p:attrName>
                                            </p:attrNameLst>
                                          </p:cBhvr>
                                          <p:tavLst>
                                            <p:tav tm="0">
                                              <p:val>
                                                <p:strVal val="1+#ppt_w/2"/>
                                              </p:val>
                                            </p:tav>
                                            <p:tav tm="100000">
                                              <p:val>
                                                <p:strVal val="#ppt_x"/>
                                              </p:val>
                                            </p:tav>
                                          </p:tavLst>
                                        </p:anim>
                                        <p:anim calcmode="lin" valueType="num">
                                          <p:cBhvr additive="base">
                                            <p:cTn id="27" dur="500" fill="hold"/>
                                            <p:tgtEl>
                                              <p:spTgt spid="7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800"/>
                                      </p:stCondLst>
                                      <p:childTnLst>
                                        <p:set>
                                          <p:cBhvr>
                                            <p:cTn id="29" dur="1" fill="hold">
                                              <p:stCondLst>
                                                <p:cond delay="0"/>
                                              </p:stCondLst>
                                            </p:cTn>
                                            <p:tgtEl>
                                              <p:spTgt spid="74"/>
                                            </p:tgtEl>
                                            <p:attrNameLst>
                                              <p:attrName>style.visibility</p:attrName>
                                            </p:attrNameLst>
                                          </p:cBhvr>
                                          <p:to>
                                            <p:strVal val="visible"/>
                                          </p:to>
                                        </p:set>
                                        <p:anim calcmode="lin" valueType="num">
                                          <p:cBhvr additive="base">
                                            <p:cTn id="30" dur="500" fill="hold"/>
                                            <p:tgtEl>
                                              <p:spTgt spid="74"/>
                                            </p:tgtEl>
                                            <p:attrNameLst>
                                              <p:attrName>ppt_x</p:attrName>
                                            </p:attrNameLst>
                                          </p:cBhvr>
                                          <p:tavLst>
                                            <p:tav tm="0">
                                              <p:val>
                                                <p:strVal val="1+#ppt_w/2"/>
                                              </p:val>
                                            </p:tav>
                                            <p:tav tm="100000">
                                              <p:val>
                                                <p:strVal val="#ppt_x"/>
                                              </p:val>
                                            </p:tav>
                                          </p:tavLst>
                                        </p:anim>
                                        <p:anim calcmode="lin" valueType="num">
                                          <p:cBhvr additive="base">
                                            <p:cTn id="31"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—1</a:t>
            </a:r>
            <a:r>
              <a:rPr lang="zh-CN" altLang="en-US" dirty="0"/>
              <a:t>、安全工作</a:t>
            </a:r>
          </a:p>
        </p:txBody>
      </p:sp>
      <p:sp>
        <p:nvSpPr>
          <p:cNvPr id="4" name="圆角矩形 1">
            <a:extLst>
              <a:ext uri="{FF2B5EF4-FFF2-40B4-BE49-F238E27FC236}">
                <a16:creationId xmlns:a16="http://schemas.microsoft.com/office/drawing/2014/main" id="{3094094B-8CFA-4370-A442-115B2AF29FC0}"/>
              </a:ext>
            </a:extLst>
          </p:cNvPr>
          <p:cNvSpPr/>
          <p:nvPr/>
        </p:nvSpPr>
        <p:spPr>
          <a:xfrm>
            <a:off x="961231" y="1812156"/>
            <a:ext cx="7270750" cy="77311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000" dirty="0">
                <a:latin typeface="黑体" panose="02010609060101010101" pitchFamily="49" charset="-122"/>
                <a:ea typeface="黑体" panose="02010609060101010101" pitchFamily="49" charset="-122"/>
              </a:rPr>
              <a:t>蒙城二期等保不符合项整改配置手册</a:t>
            </a:r>
            <a:endParaRPr lang="en-US" altLang="zh-CN" sz="2000" dirty="0">
              <a:latin typeface="黑体" panose="02010609060101010101" pitchFamily="49" charset="-122"/>
              <a:ea typeface="黑体" panose="02010609060101010101" pitchFamily="49" charset="-122"/>
            </a:endParaRPr>
          </a:p>
        </p:txBody>
      </p:sp>
      <p:sp>
        <p:nvSpPr>
          <p:cNvPr id="5" name="圆角矩形 6">
            <a:extLst>
              <a:ext uri="{FF2B5EF4-FFF2-40B4-BE49-F238E27FC236}">
                <a16:creationId xmlns:a16="http://schemas.microsoft.com/office/drawing/2014/main" id="{3D570E03-C246-4B6B-9032-4E696489F723}"/>
              </a:ext>
            </a:extLst>
          </p:cNvPr>
          <p:cNvSpPr/>
          <p:nvPr/>
        </p:nvSpPr>
        <p:spPr>
          <a:xfrm>
            <a:off x="935831" y="2872606"/>
            <a:ext cx="7272337" cy="7747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z="2000" dirty="0">
                <a:latin typeface="黑体" panose="02010609060101010101" pitchFamily="49" charset="-122"/>
                <a:ea typeface="黑体" panose="02010609060101010101" pitchFamily="49" charset="-122"/>
              </a:rPr>
              <a:t>TS</a:t>
            </a:r>
            <a:r>
              <a:rPr lang="zh-CN" altLang="en-US" sz="2000" dirty="0">
                <a:latin typeface="黑体" panose="02010609060101010101" pitchFamily="49" charset="-122"/>
                <a:ea typeface="黑体" panose="02010609060101010101" pitchFamily="49" charset="-122"/>
              </a:rPr>
              <a:t>服务器信息安全等级保护三级主机配置手册</a:t>
            </a:r>
            <a:endParaRPr lang="en-US" altLang="zh-CN" sz="2000" dirty="0">
              <a:latin typeface="黑体" panose="02010609060101010101" pitchFamily="49" charset="-122"/>
              <a:ea typeface="黑体" panose="02010609060101010101" pitchFamily="49" charset="-122"/>
            </a:endParaRPr>
          </a:p>
        </p:txBody>
      </p:sp>
      <p:sp>
        <p:nvSpPr>
          <p:cNvPr id="7" name="圆角矩形 7">
            <a:extLst>
              <a:ext uri="{FF2B5EF4-FFF2-40B4-BE49-F238E27FC236}">
                <a16:creationId xmlns:a16="http://schemas.microsoft.com/office/drawing/2014/main" id="{72649757-961A-413D-B27D-A12B6AEB3452}"/>
              </a:ext>
            </a:extLst>
          </p:cNvPr>
          <p:cNvSpPr/>
          <p:nvPr/>
        </p:nvSpPr>
        <p:spPr>
          <a:xfrm>
            <a:off x="935831" y="3933056"/>
            <a:ext cx="7272337" cy="86042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z="2000" dirty="0">
                <a:latin typeface="黑体" panose="02010609060101010101" pitchFamily="49" charset="-122"/>
                <a:ea typeface="黑体" panose="02010609060101010101" pitchFamily="49" charset="-122"/>
              </a:rPr>
              <a:t>GB25058-2010</a:t>
            </a:r>
            <a:r>
              <a:rPr lang="zh-CN" altLang="en-US" sz="2000" dirty="0">
                <a:latin typeface="黑体" panose="02010609060101010101" pitchFamily="49" charset="-122"/>
                <a:ea typeface="黑体" panose="02010609060101010101" pitchFamily="49" charset="-122"/>
              </a:rPr>
              <a:t>信息安全等级保护实施指南</a:t>
            </a:r>
            <a:endParaRPr lang="en-US" altLang="zh-CN" sz="2000" dirty="0">
              <a:latin typeface="黑体" panose="02010609060101010101" pitchFamily="49" charset="-122"/>
              <a:ea typeface="黑体" panose="02010609060101010101" pitchFamily="49" charset="-122"/>
            </a:endParaRPr>
          </a:p>
        </p:txBody>
      </p:sp>
      <p:sp>
        <p:nvSpPr>
          <p:cNvPr id="8" name="圆角矩形 7">
            <a:extLst>
              <a:ext uri="{FF2B5EF4-FFF2-40B4-BE49-F238E27FC236}">
                <a16:creationId xmlns:a16="http://schemas.microsoft.com/office/drawing/2014/main" id="{5933CC5B-85CC-4A9E-985E-19D79E8E0151}"/>
              </a:ext>
            </a:extLst>
          </p:cNvPr>
          <p:cNvSpPr/>
          <p:nvPr/>
        </p:nvSpPr>
        <p:spPr>
          <a:xfrm>
            <a:off x="935365" y="5079231"/>
            <a:ext cx="7272337" cy="86042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000" dirty="0">
                <a:solidFill>
                  <a:srgbClr val="FF0000"/>
                </a:solidFill>
                <a:latin typeface="黑体" panose="02010609060101010101" pitchFamily="49" charset="-122"/>
                <a:ea typeface="黑体" panose="02010609060101010101" pitchFamily="49" charset="-122"/>
              </a:rPr>
              <a:t>信息安全等级保护三级主机自动配置脚本</a:t>
            </a:r>
            <a:endParaRPr lang="en-US" altLang="zh-CN" sz="2000" dirty="0">
              <a:solidFill>
                <a:srgbClr val="FF0000"/>
              </a:solidFill>
              <a:latin typeface="黑体" panose="02010609060101010101" pitchFamily="49" charset="-122"/>
              <a:ea typeface="黑体" panose="02010609060101010101" pitchFamily="49" charset="-122"/>
            </a:endParaRPr>
          </a:p>
        </p:txBody>
      </p:sp>
      <p:pic>
        <p:nvPicPr>
          <p:cNvPr id="2050" name="Picture 2"/>
          <p:cNvPicPr>
            <a:picLocks noChangeAspect="1" noChangeArrowheads="1"/>
          </p:cNvPicPr>
          <p:nvPr/>
        </p:nvPicPr>
        <p:blipFill>
          <a:blip r:embed="rId3"/>
          <a:srcRect/>
          <a:stretch>
            <a:fillRect/>
          </a:stretch>
        </p:blipFill>
        <p:spPr bwMode="auto">
          <a:xfrm>
            <a:off x="323850" y="906303"/>
            <a:ext cx="8218216" cy="550072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33816" y="888930"/>
            <a:ext cx="9075433" cy="5543569"/>
          </a:xfrm>
          <a:prstGeom prst="rect">
            <a:avLst/>
          </a:prstGeom>
          <a:noFill/>
          <a:ln w="9525">
            <a:noFill/>
            <a:miter lim="800000"/>
            <a:headEnd/>
            <a:tailEnd/>
          </a:ln>
          <a:effectLst/>
        </p:spPr>
      </p:pic>
      <p:pic>
        <p:nvPicPr>
          <p:cNvPr id="2" name="图片 1">
            <a:extLst>
              <a:ext uri="{FF2B5EF4-FFF2-40B4-BE49-F238E27FC236}">
                <a16:creationId xmlns:a16="http://schemas.microsoft.com/office/drawing/2014/main" id="{60912165-DDEE-4BF8-89F1-4F8024F3AEAB}"/>
              </a:ext>
            </a:extLst>
          </p:cNvPr>
          <p:cNvPicPr>
            <a:picLocks noChangeAspect="1"/>
          </p:cNvPicPr>
          <p:nvPr/>
        </p:nvPicPr>
        <p:blipFill>
          <a:blip r:embed="rId5"/>
          <a:stretch>
            <a:fillRect/>
          </a:stretch>
        </p:blipFill>
        <p:spPr>
          <a:xfrm>
            <a:off x="45766" y="1033481"/>
            <a:ext cx="9063483" cy="5219603"/>
          </a:xfrm>
          <a:prstGeom prst="rect">
            <a:avLst/>
          </a:prstGeom>
        </p:spPr>
      </p:pic>
    </p:spTree>
    <p:extLst>
      <p:ext uri="{BB962C8B-B14F-4D97-AF65-F5344CB8AC3E}">
        <p14:creationId xmlns:p14="http://schemas.microsoft.com/office/powerpoint/2010/main" val="20546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1000"/>
                                        <p:tgtEl>
                                          <p:spTgt spid="2050"/>
                                        </p:tgtEl>
                                      </p:cBhvr>
                                    </p:animEffect>
                                    <p:anim calcmode="lin" valueType="num">
                                      <p:cBhvr>
                                        <p:cTn id="36" dur="1000" fill="hold"/>
                                        <p:tgtEl>
                                          <p:spTgt spid="2050"/>
                                        </p:tgtEl>
                                        <p:attrNameLst>
                                          <p:attrName>ppt_x</p:attrName>
                                        </p:attrNameLst>
                                      </p:cBhvr>
                                      <p:tavLst>
                                        <p:tav tm="0">
                                          <p:val>
                                            <p:strVal val="#ppt_x"/>
                                          </p:val>
                                        </p:tav>
                                        <p:tav tm="100000">
                                          <p:val>
                                            <p:strVal val="#ppt_x"/>
                                          </p:val>
                                        </p:tav>
                                      </p:tavLst>
                                    </p:anim>
                                    <p:anim calcmode="lin" valueType="num">
                                      <p:cBhvr>
                                        <p:cTn id="3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51"/>
                                        </p:tgtEl>
                                        <p:attrNameLst>
                                          <p:attrName>style.visibility</p:attrName>
                                        </p:attrNameLst>
                                      </p:cBhvr>
                                      <p:to>
                                        <p:strVal val="visible"/>
                                      </p:to>
                                    </p:set>
                                    <p:animEffect transition="in" filter="fade">
                                      <p:cBhvr>
                                        <p:cTn id="42" dur="1000"/>
                                        <p:tgtEl>
                                          <p:spTgt spid="2051"/>
                                        </p:tgtEl>
                                      </p:cBhvr>
                                    </p:animEffect>
                                    <p:anim calcmode="lin" valueType="num">
                                      <p:cBhvr>
                                        <p:cTn id="43" dur="1000" fill="hold"/>
                                        <p:tgtEl>
                                          <p:spTgt spid="2051"/>
                                        </p:tgtEl>
                                        <p:attrNameLst>
                                          <p:attrName>ppt_x</p:attrName>
                                        </p:attrNameLst>
                                      </p:cBhvr>
                                      <p:tavLst>
                                        <p:tav tm="0">
                                          <p:val>
                                            <p:strVal val="#ppt_x"/>
                                          </p:val>
                                        </p:tav>
                                        <p:tav tm="100000">
                                          <p:val>
                                            <p:strVal val="#ppt_x"/>
                                          </p:val>
                                        </p:tav>
                                      </p:tavLst>
                                    </p:anim>
                                    <p:anim calcmode="lin" valueType="num">
                                      <p:cBhvr>
                                        <p:cTn id="44"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D0E349-ECDD-4F5C-9F4E-C44E1D1BBEE0}"/>
              </a:ext>
            </a:extLst>
          </p:cNvPr>
          <p:cNvPicPr>
            <a:picLocks noChangeAspect="1"/>
          </p:cNvPicPr>
          <p:nvPr/>
        </p:nvPicPr>
        <p:blipFill>
          <a:blip r:embed="rId3"/>
          <a:stretch>
            <a:fillRect/>
          </a:stretch>
        </p:blipFill>
        <p:spPr>
          <a:xfrm>
            <a:off x="480103" y="1540177"/>
            <a:ext cx="7092280" cy="4050129"/>
          </a:xfrm>
          <a:prstGeom prst="rect">
            <a:avLst/>
          </a:prstGeom>
        </p:spPr>
      </p:pic>
      <p:sp>
        <p:nvSpPr>
          <p:cNvPr id="2" name="文本框 1">
            <a:extLst>
              <a:ext uri="{FF2B5EF4-FFF2-40B4-BE49-F238E27FC236}">
                <a16:creationId xmlns:a16="http://schemas.microsoft.com/office/drawing/2014/main" id="{7FBB1770-F942-482A-9D71-B9BCF1A1990D}"/>
              </a:ext>
            </a:extLst>
          </p:cNvPr>
          <p:cNvSpPr txBox="1"/>
          <p:nvPr/>
        </p:nvSpPr>
        <p:spPr>
          <a:xfrm>
            <a:off x="539552" y="1268760"/>
            <a:ext cx="7560840"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产品引用开源组件漏洞手工跟踪：</a:t>
            </a:r>
            <a:endParaRPr lang="en-US" altLang="zh-CN" dirty="0"/>
          </a:p>
          <a:p>
            <a:pPr marL="285750" indent="-285750">
              <a:buFont typeface="Wingdings" panose="05000000000000000000" pitchFamily="2" charset="2"/>
              <a:buChar char="Ø"/>
            </a:pPr>
            <a:r>
              <a:rPr lang="zh-CN" altLang="en-US" dirty="0"/>
              <a:t>背景：</a:t>
            </a:r>
            <a:r>
              <a:rPr lang="en-US" altLang="zh-CN" dirty="0" err="1"/>
              <a:t>libupnp</a:t>
            </a:r>
            <a:r>
              <a:rPr lang="zh-CN" altLang="en-US" dirty="0"/>
              <a:t>缓冲区溢出漏洞各款漏洞扫描软件均无法扫描</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solidFill>
                  <a:srgbClr val="FF0000"/>
                </a:solidFill>
              </a:rPr>
              <a:t>人工跟踪开源组件漏洞费时费力</a:t>
            </a:r>
            <a:endParaRPr lang="en-US" altLang="zh-CN" dirty="0">
              <a:solidFill>
                <a:srgbClr val="FF0000"/>
              </a:solidFill>
            </a:endParaRPr>
          </a:p>
          <a:p>
            <a:pPr marL="285750" indent="-285750">
              <a:buFont typeface="Wingdings" panose="05000000000000000000" pitchFamily="2" charset="2"/>
              <a:buChar char="Ø"/>
            </a:pPr>
            <a:r>
              <a:rPr lang="zh-CN" altLang="en-US" dirty="0">
                <a:solidFill>
                  <a:srgbClr val="FF0000"/>
                </a:solidFill>
              </a:rPr>
              <a:t>平均每周花费工作量</a:t>
            </a:r>
            <a:r>
              <a:rPr lang="en-US" altLang="zh-CN" dirty="0">
                <a:solidFill>
                  <a:srgbClr val="FF0000"/>
                </a:solidFill>
              </a:rPr>
              <a:t>2-3</a:t>
            </a:r>
            <a:r>
              <a:rPr lang="zh-CN" altLang="en-US" dirty="0">
                <a:solidFill>
                  <a:srgbClr val="FF0000"/>
                </a:solidFill>
              </a:rPr>
              <a:t>人</a:t>
            </a:r>
            <a:r>
              <a:rPr lang="en-US" altLang="zh-CN" dirty="0">
                <a:solidFill>
                  <a:srgbClr val="FF0000"/>
                </a:solidFill>
              </a:rPr>
              <a:t>/</a:t>
            </a:r>
            <a:r>
              <a:rPr lang="zh-CN" altLang="en-US" dirty="0">
                <a:solidFill>
                  <a:srgbClr val="FF0000"/>
                </a:solidFill>
              </a:rPr>
              <a:t>天</a:t>
            </a:r>
            <a:endParaRPr lang="en-US" altLang="zh-CN" dirty="0">
              <a:solidFill>
                <a:srgbClr val="FF0000"/>
              </a:solidFill>
            </a:endParaRPr>
          </a:p>
        </p:txBody>
      </p:sp>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pic>
        <p:nvPicPr>
          <p:cNvPr id="3075" name="Picture 3"/>
          <p:cNvPicPr>
            <a:picLocks noChangeAspect="1" noChangeArrowheads="1"/>
          </p:cNvPicPr>
          <p:nvPr/>
        </p:nvPicPr>
        <p:blipFill>
          <a:blip r:embed="rId4"/>
          <a:srcRect/>
          <a:stretch>
            <a:fillRect/>
          </a:stretch>
        </p:blipFill>
        <p:spPr bwMode="auto">
          <a:xfrm>
            <a:off x="5495" y="1326651"/>
            <a:ext cx="9286908" cy="4962530"/>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a:srcRect/>
          <a:stretch>
            <a:fillRect/>
          </a:stretch>
        </p:blipFill>
        <p:spPr bwMode="auto">
          <a:xfrm>
            <a:off x="-6617" y="1338226"/>
            <a:ext cx="9118167" cy="5214974"/>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21426" y="882995"/>
            <a:ext cx="9101147" cy="5623988"/>
          </a:xfrm>
          <a:prstGeom prst="rect">
            <a:avLst/>
          </a:prstGeom>
          <a:noFill/>
          <a:ln w="9525">
            <a:noFill/>
            <a:miter lim="800000"/>
            <a:headEnd/>
            <a:tailEnd/>
          </a:ln>
          <a:effectLst/>
        </p:spPr>
      </p:pic>
    </p:spTree>
    <p:extLst>
      <p:ext uri="{BB962C8B-B14F-4D97-AF65-F5344CB8AC3E}">
        <p14:creationId xmlns:p14="http://schemas.microsoft.com/office/powerpoint/2010/main" val="29573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1000"/>
                                        <p:tgtEl>
                                          <p:spTgt spid="3076"/>
                                        </p:tgtEl>
                                      </p:cBhvr>
                                    </p:animEffect>
                                    <p:anim calcmode="lin" valueType="num">
                                      <p:cBhvr>
                                        <p:cTn id="22" dur="1000" fill="hold"/>
                                        <p:tgtEl>
                                          <p:spTgt spid="3076"/>
                                        </p:tgtEl>
                                        <p:attrNameLst>
                                          <p:attrName>ppt_x</p:attrName>
                                        </p:attrNameLst>
                                      </p:cBhvr>
                                      <p:tavLst>
                                        <p:tav tm="0">
                                          <p:val>
                                            <p:strVal val="#ppt_x"/>
                                          </p:val>
                                        </p:tav>
                                        <p:tav tm="100000">
                                          <p:val>
                                            <p:strVal val="#ppt_x"/>
                                          </p:val>
                                        </p:tav>
                                      </p:tavLst>
                                    </p:anim>
                                    <p:anim calcmode="lin" valueType="num">
                                      <p:cBhvr>
                                        <p:cTn id="23"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sp>
        <p:nvSpPr>
          <p:cNvPr id="5" name="文本框 4">
            <a:extLst>
              <a:ext uri="{FF2B5EF4-FFF2-40B4-BE49-F238E27FC236}">
                <a16:creationId xmlns:a16="http://schemas.microsoft.com/office/drawing/2014/main" id="{E6B6883E-B7F6-4C9A-9623-240B9C702744}"/>
              </a:ext>
            </a:extLst>
          </p:cNvPr>
          <p:cNvSpPr txBox="1"/>
          <p:nvPr/>
        </p:nvSpPr>
        <p:spPr>
          <a:xfrm>
            <a:off x="539552" y="1268760"/>
            <a:ext cx="7560840"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开源组件自动化跟踪与预警</a:t>
            </a:r>
            <a:r>
              <a:rPr lang="en-US" altLang="zh-CN" dirty="0"/>
              <a:t>Java</a:t>
            </a:r>
            <a:r>
              <a:rPr lang="zh-CN" altLang="en-US" dirty="0"/>
              <a:t>工程：</a:t>
            </a:r>
            <a:endParaRPr lang="en-US" altLang="zh-CN" dirty="0"/>
          </a:p>
          <a:p>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p:txBody>
      </p:sp>
      <p:sp>
        <p:nvSpPr>
          <p:cNvPr id="8" name="矩形: 圆角 7">
            <a:extLst>
              <a:ext uri="{FF2B5EF4-FFF2-40B4-BE49-F238E27FC236}">
                <a16:creationId xmlns:a16="http://schemas.microsoft.com/office/drawing/2014/main" id="{D16AA535-381D-46C2-8717-EE2F37225793}"/>
              </a:ext>
            </a:extLst>
          </p:cNvPr>
          <p:cNvSpPr/>
          <p:nvPr/>
        </p:nvSpPr>
        <p:spPr>
          <a:xfrm>
            <a:off x="1088024" y="2852936"/>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每日自动下载最新</a:t>
            </a:r>
            <a:r>
              <a:rPr lang="en-US" altLang="zh-CN" dirty="0">
                <a:ln w="0"/>
                <a:solidFill>
                  <a:schemeClr val="tx1"/>
                </a:solidFill>
                <a:effectLst>
                  <a:outerShdw blurRad="38100" dist="19050" dir="2700000" algn="tl" rotWithShape="0">
                    <a:schemeClr val="dk1">
                      <a:alpha val="40000"/>
                    </a:schemeClr>
                  </a:outerShdw>
                </a:effectLst>
              </a:rPr>
              <a:t>CVE</a:t>
            </a:r>
            <a:r>
              <a:rPr lang="zh-CN" altLang="en-US" dirty="0">
                <a:ln w="0"/>
                <a:solidFill>
                  <a:schemeClr val="tx1"/>
                </a:solidFill>
                <a:effectLst>
                  <a:outerShdw blurRad="38100" dist="19050" dir="2700000" algn="tl" rotWithShape="0">
                    <a:schemeClr val="dk1">
                      <a:alpha val="40000"/>
                    </a:schemeClr>
                  </a:outerShdw>
                </a:effectLst>
              </a:rPr>
              <a:t>漏洞库</a:t>
            </a:r>
          </a:p>
        </p:txBody>
      </p:sp>
      <p:sp>
        <p:nvSpPr>
          <p:cNvPr id="10" name="矩形: 圆角 9">
            <a:extLst>
              <a:ext uri="{FF2B5EF4-FFF2-40B4-BE49-F238E27FC236}">
                <a16:creationId xmlns:a16="http://schemas.microsoft.com/office/drawing/2014/main" id="{44AF08A0-F0F4-4DB1-AAD9-022EB697E8EE}"/>
              </a:ext>
            </a:extLst>
          </p:cNvPr>
          <p:cNvSpPr/>
          <p:nvPr/>
        </p:nvSpPr>
        <p:spPr>
          <a:xfrm>
            <a:off x="3464288" y="2852936"/>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自动检索组件相关漏洞</a:t>
            </a:r>
          </a:p>
        </p:txBody>
      </p:sp>
      <p:sp>
        <p:nvSpPr>
          <p:cNvPr id="11" name="矩形: 圆角 10">
            <a:extLst>
              <a:ext uri="{FF2B5EF4-FFF2-40B4-BE49-F238E27FC236}">
                <a16:creationId xmlns:a16="http://schemas.microsoft.com/office/drawing/2014/main" id="{73E72E5E-31F4-471F-BA7D-829B68407D98}"/>
              </a:ext>
            </a:extLst>
          </p:cNvPr>
          <p:cNvSpPr/>
          <p:nvPr/>
        </p:nvSpPr>
        <p:spPr>
          <a:xfrm>
            <a:off x="5876556" y="2852936"/>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爬虫自动抓取组件相关漏洞详细信息</a:t>
            </a:r>
          </a:p>
        </p:txBody>
      </p:sp>
      <p:sp>
        <p:nvSpPr>
          <p:cNvPr id="12" name="矩形: 圆角 11">
            <a:extLst>
              <a:ext uri="{FF2B5EF4-FFF2-40B4-BE49-F238E27FC236}">
                <a16:creationId xmlns:a16="http://schemas.microsoft.com/office/drawing/2014/main" id="{9088B5E2-3332-4E22-81E0-969A578C93B2}"/>
              </a:ext>
            </a:extLst>
          </p:cNvPr>
          <p:cNvSpPr/>
          <p:nvPr/>
        </p:nvSpPr>
        <p:spPr>
          <a:xfrm>
            <a:off x="1115616" y="4509120"/>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组件漏洞信息智能保存归类</a:t>
            </a:r>
          </a:p>
        </p:txBody>
      </p:sp>
      <p:sp>
        <p:nvSpPr>
          <p:cNvPr id="13" name="矩形: 圆角 12">
            <a:extLst>
              <a:ext uri="{FF2B5EF4-FFF2-40B4-BE49-F238E27FC236}">
                <a16:creationId xmlns:a16="http://schemas.microsoft.com/office/drawing/2014/main" id="{88EF8619-3CB0-45CA-8FC7-FB764F01022E}"/>
              </a:ext>
            </a:extLst>
          </p:cNvPr>
          <p:cNvSpPr/>
          <p:nvPr/>
        </p:nvSpPr>
        <p:spPr>
          <a:xfrm>
            <a:off x="3491880" y="4509120"/>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每日自动邮件预警最新组件漏洞</a:t>
            </a:r>
          </a:p>
        </p:txBody>
      </p:sp>
      <p:sp>
        <p:nvSpPr>
          <p:cNvPr id="14" name="矩形: 圆角 13">
            <a:extLst>
              <a:ext uri="{FF2B5EF4-FFF2-40B4-BE49-F238E27FC236}">
                <a16:creationId xmlns:a16="http://schemas.microsoft.com/office/drawing/2014/main" id="{88096A70-BFA4-47F0-913A-B140F2E38B22}"/>
              </a:ext>
            </a:extLst>
          </p:cNvPr>
          <p:cNvSpPr/>
          <p:nvPr/>
        </p:nvSpPr>
        <p:spPr>
          <a:xfrm>
            <a:off x="5904148" y="4509120"/>
            <a:ext cx="1872208" cy="10801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n w="0"/>
                <a:solidFill>
                  <a:schemeClr val="tx1"/>
                </a:solidFill>
                <a:effectLst>
                  <a:outerShdw blurRad="38100" dist="19050" dir="2700000" algn="tl" rotWithShape="0">
                    <a:schemeClr val="dk1">
                      <a:alpha val="40000"/>
                    </a:schemeClr>
                  </a:outerShdw>
                </a:effectLst>
              </a:rPr>
              <a:t>自动同步开源组件及漏洞数据库</a:t>
            </a:r>
          </a:p>
        </p:txBody>
      </p:sp>
      <p:sp>
        <p:nvSpPr>
          <p:cNvPr id="15" name="矩形 14">
            <a:extLst>
              <a:ext uri="{FF2B5EF4-FFF2-40B4-BE49-F238E27FC236}">
                <a16:creationId xmlns:a16="http://schemas.microsoft.com/office/drawing/2014/main" id="{D258B15C-4C3A-4D16-BA46-D7FC41654385}"/>
              </a:ext>
            </a:extLst>
          </p:cNvPr>
          <p:cNvSpPr/>
          <p:nvPr/>
        </p:nvSpPr>
        <p:spPr>
          <a:xfrm>
            <a:off x="2921900" y="1752426"/>
            <a:ext cx="295465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实现功能</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p:cNvPicPr>
            <a:picLocks noChangeAspect="1" noChangeArrowheads="1"/>
          </p:cNvPicPr>
          <p:nvPr/>
        </p:nvPicPr>
        <p:blipFill>
          <a:blip r:embed="rId3"/>
          <a:srcRect/>
          <a:stretch>
            <a:fillRect/>
          </a:stretch>
        </p:blipFill>
        <p:spPr bwMode="auto">
          <a:xfrm>
            <a:off x="66675" y="1341923"/>
            <a:ext cx="9144000" cy="4757742"/>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178579" y="1341923"/>
            <a:ext cx="8786842" cy="49899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0" y="1207969"/>
            <a:ext cx="9144000" cy="5257807"/>
          </a:xfrm>
          <a:prstGeom prst="rect">
            <a:avLst/>
          </a:prstGeom>
          <a:noFill/>
          <a:ln w="9525">
            <a:noFill/>
            <a:miter lim="800000"/>
            <a:headEnd/>
            <a:tailEnd/>
          </a:ln>
          <a:effectLst/>
        </p:spPr>
      </p:pic>
    </p:spTree>
    <p:extLst>
      <p:ext uri="{BB962C8B-B14F-4D97-AF65-F5344CB8AC3E}">
        <p14:creationId xmlns:p14="http://schemas.microsoft.com/office/powerpoint/2010/main" val="210198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098"/>
                                        </p:tgtEl>
                                        <p:attrNameLst>
                                          <p:attrName>style.visibility</p:attrName>
                                        </p:attrNameLst>
                                      </p:cBhvr>
                                      <p:to>
                                        <p:strVal val="visible"/>
                                      </p:to>
                                    </p:set>
                                    <p:animEffect transition="in" filter="fade">
                                      <p:cBhvr>
                                        <p:cTn id="37" dur="1000"/>
                                        <p:tgtEl>
                                          <p:spTgt spid="4098"/>
                                        </p:tgtEl>
                                      </p:cBhvr>
                                    </p:animEffect>
                                    <p:anim calcmode="lin" valueType="num">
                                      <p:cBhvr>
                                        <p:cTn id="38" dur="1000" fill="hold"/>
                                        <p:tgtEl>
                                          <p:spTgt spid="4098"/>
                                        </p:tgtEl>
                                        <p:attrNameLst>
                                          <p:attrName>ppt_x</p:attrName>
                                        </p:attrNameLst>
                                      </p:cBhvr>
                                      <p:tavLst>
                                        <p:tav tm="0">
                                          <p:val>
                                            <p:strVal val="#ppt_x"/>
                                          </p:val>
                                        </p:tav>
                                        <p:tav tm="100000">
                                          <p:val>
                                            <p:strVal val="#ppt_x"/>
                                          </p:val>
                                        </p:tav>
                                      </p:tavLst>
                                    </p:anim>
                                    <p:anim calcmode="lin" valueType="num">
                                      <p:cBhvr>
                                        <p:cTn id="3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099"/>
                                        </p:tgtEl>
                                        <p:attrNameLst>
                                          <p:attrName>style.visibility</p:attrName>
                                        </p:attrNameLst>
                                      </p:cBhvr>
                                      <p:to>
                                        <p:strVal val="visible"/>
                                      </p:to>
                                    </p:set>
                                    <p:animEffect transition="in" filter="fade">
                                      <p:cBhvr>
                                        <p:cTn id="44" dur="1000"/>
                                        <p:tgtEl>
                                          <p:spTgt spid="4099"/>
                                        </p:tgtEl>
                                      </p:cBhvr>
                                    </p:animEffect>
                                    <p:anim calcmode="lin" valueType="num">
                                      <p:cBhvr>
                                        <p:cTn id="45" dur="1000" fill="hold"/>
                                        <p:tgtEl>
                                          <p:spTgt spid="4099"/>
                                        </p:tgtEl>
                                        <p:attrNameLst>
                                          <p:attrName>ppt_x</p:attrName>
                                        </p:attrNameLst>
                                      </p:cBhvr>
                                      <p:tavLst>
                                        <p:tav tm="0">
                                          <p:val>
                                            <p:strVal val="#ppt_x"/>
                                          </p:val>
                                        </p:tav>
                                        <p:tav tm="100000">
                                          <p:val>
                                            <p:strVal val="#ppt_x"/>
                                          </p:val>
                                        </p:tav>
                                      </p:tavLst>
                                    </p:anim>
                                    <p:anim calcmode="lin" valueType="num">
                                      <p:cBhvr>
                                        <p:cTn id="46"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101"/>
                                        </p:tgtEl>
                                        <p:attrNameLst>
                                          <p:attrName>style.visibility</p:attrName>
                                        </p:attrNameLst>
                                      </p:cBhvr>
                                      <p:to>
                                        <p:strVal val="visible"/>
                                      </p:to>
                                    </p:set>
                                    <p:animEffect transition="in" filter="fade">
                                      <p:cBhvr>
                                        <p:cTn id="51" dur="1000"/>
                                        <p:tgtEl>
                                          <p:spTgt spid="4101"/>
                                        </p:tgtEl>
                                      </p:cBhvr>
                                    </p:animEffect>
                                    <p:anim calcmode="lin" valueType="num">
                                      <p:cBhvr>
                                        <p:cTn id="52" dur="1000" fill="hold"/>
                                        <p:tgtEl>
                                          <p:spTgt spid="4101"/>
                                        </p:tgtEl>
                                        <p:attrNameLst>
                                          <p:attrName>ppt_x</p:attrName>
                                        </p:attrNameLst>
                                      </p:cBhvr>
                                      <p:tavLst>
                                        <p:tav tm="0">
                                          <p:val>
                                            <p:strVal val="#ppt_x"/>
                                          </p:val>
                                        </p:tav>
                                        <p:tav tm="100000">
                                          <p:val>
                                            <p:strVal val="#ppt_x"/>
                                          </p:val>
                                        </p:tav>
                                      </p:tavLst>
                                    </p:anim>
                                    <p:anim calcmode="lin" valueType="num">
                                      <p:cBhvr>
                                        <p:cTn id="53" dur="1000" fill="hold"/>
                                        <p:tgtEl>
                                          <p:spTgt spid="4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8D8C52-A0DC-4867-A7F9-0D3CDFA54052}"/>
              </a:ext>
            </a:extLst>
          </p:cNvPr>
          <p:cNvSpPr/>
          <p:nvPr/>
        </p:nvSpPr>
        <p:spPr>
          <a:xfrm>
            <a:off x="1212102" y="1289991"/>
            <a:ext cx="6555812" cy="461665"/>
          </a:xfrm>
          <a:prstGeom prst="rect">
            <a:avLst/>
          </a:prstGeom>
          <a:noFill/>
        </p:spPr>
        <p:txBody>
          <a:bodyPr wrap="square" lIns="91440" tIns="45720" rIns="91440" bIns="45720">
            <a:spAutoFit/>
          </a:bodyPr>
          <a:lstStyle/>
          <a:p>
            <a:pPr algn="ctr"/>
            <a:r>
              <a:rPr lang="zh-CN" altLang="en-US" sz="2400" dirty="0">
                <a:ln w="0"/>
                <a:solidFill>
                  <a:schemeClr val="accent1"/>
                </a:solidFill>
                <a:effectLst>
                  <a:outerShdw blurRad="38100" dist="25400" dir="5400000" algn="ctr" rotWithShape="0">
                    <a:srgbClr val="6E747A">
                      <a:alpha val="43000"/>
                    </a:srgbClr>
                  </a:outerShdw>
                </a:effectLst>
              </a:rPr>
              <a:t>面向对象程序设计（</a:t>
            </a:r>
            <a:r>
              <a:rPr lang="en-US" altLang="zh-CN" sz="2400" dirty="0">
                <a:ln w="0"/>
                <a:solidFill>
                  <a:schemeClr val="accent1"/>
                </a:solidFill>
                <a:effectLst>
                  <a:outerShdw blurRad="38100" dist="25400" dir="5400000" algn="ctr" rotWithShape="0">
                    <a:srgbClr val="6E747A">
                      <a:alpha val="43000"/>
                    </a:srgbClr>
                  </a:outerShdw>
                </a:effectLst>
              </a:rPr>
              <a:t>OOP</a:t>
            </a:r>
            <a:r>
              <a:rPr lang="zh-CN" altLang="en-US" sz="2400" dirty="0">
                <a:ln w="0"/>
                <a:solidFill>
                  <a:schemeClr val="accent1"/>
                </a:solidFill>
                <a:effectLst>
                  <a:outerShdw blurRad="38100" dist="25400" dir="5400000" algn="ctr" rotWithShape="0">
                    <a:srgbClr val="6E747A">
                      <a:alpha val="43000"/>
                    </a:srgbClr>
                  </a:outerShdw>
                </a:effectLst>
              </a:rPr>
              <a:t>）</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sp>
        <p:nvSpPr>
          <p:cNvPr id="5" name="文本框 4">
            <a:extLst>
              <a:ext uri="{FF2B5EF4-FFF2-40B4-BE49-F238E27FC236}">
                <a16:creationId xmlns:a16="http://schemas.microsoft.com/office/drawing/2014/main" id="{E6B6883E-B7F6-4C9A-9623-240B9C702744}"/>
              </a:ext>
            </a:extLst>
          </p:cNvPr>
          <p:cNvSpPr txBox="1"/>
          <p:nvPr/>
        </p:nvSpPr>
        <p:spPr>
          <a:xfrm>
            <a:off x="-1620688" y="963426"/>
            <a:ext cx="7560840" cy="1477328"/>
          </a:xfrm>
          <a:prstGeom prst="rect">
            <a:avLst/>
          </a:prstGeom>
          <a:noFill/>
        </p:spPr>
        <p:txBody>
          <a:bodyPr wrap="square" rtlCol="0">
            <a:spAutoFit/>
          </a:bodyPr>
          <a:lstStyle/>
          <a:p>
            <a:r>
              <a:rPr lang="en-US" altLang="zh-CN" b="1" dirty="0"/>
              <a:t>		</a:t>
            </a:r>
            <a:r>
              <a:rPr lang="zh-CN" altLang="en-US" b="1" dirty="0"/>
              <a:t>开源组件自动化跟踪与预警</a:t>
            </a:r>
            <a:r>
              <a:rPr lang="en-US" altLang="zh-CN" b="1" dirty="0"/>
              <a:t>Java</a:t>
            </a:r>
            <a:r>
              <a:rPr lang="zh-CN" altLang="en-US" b="1" dirty="0"/>
              <a:t>工程架构：</a:t>
            </a:r>
            <a:endParaRPr lang="en-US" altLang="zh-CN" b="1" dirty="0"/>
          </a:p>
          <a:p>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p:txBody>
      </p:sp>
      <p:sp>
        <p:nvSpPr>
          <p:cNvPr id="7" name="矩形: 圆角 6">
            <a:extLst>
              <a:ext uri="{FF2B5EF4-FFF2-40B4-BE49-F238E27FC236}">
                <a16:creationId xmlns:a16="http://schemas.microsoft.com/office/drawing/2014/main" id="{35B5B5D0-731C-4D85-9E72-155735FCB3EE}"/>
              </a:ext>
            </a:extLst>
          </p:cNvPr>
          <p:cNvSpPr/>
          <p:nvPr/>
        </p:nvSpPr>
        <p:spPr>
          <a:xfrm>
            <a:off x="3301008" y="1748207"/>
            <a:ext cx="2088232" cy="7572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Client</a:t>
            </a:r>
          </a:p>
          <a:p>
            <a:pPr algn="ctr"/>
            <a:r>
              <a:rPr lang="zh-CN" altLang="en-US" dirty="0"/>
              <a:t>（主类，功能调用）</a:t>
            </a:r>
          </a:p>
        </p:txBody>
      </p:sp>
      <p:sp>
        <p:nvSpPr>
          <p:cNvPr id="21" name="矩形: 圆角 20">
            <a:extLst>
              <a:ext uri="{FF2B5EF4-FFF2-40B4-BE49-F238E27FC236}">
                <a16:creationId xmlns:a16="http://schemas.microsoft.com/office/drawing/2014/main" id="{990B7090-DA79-43C6-B5D1-B805B524865D}"/>
              </a:ext>
            </a:extLst>
          </p:cNvPr>
          <p:cNvSpPr/>
          <p:nvPr/>
        </p:nvSpPr>
        <p:spPr>
          <a:xfrm>
            <a:off x="3275856" y="2835206"/>
            <a:ext cx="2088232"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业务类</a:t>
            </a:r>
            <a:endParaRPr lang="en-US" altLang="zh-CN" dirty="0"/>
          </a:p>
          <a:p>
            <a:pPr algn="ctr"/>
            <a:r>
              <a:rPr lang="zh-CN" altLang="en-US" dirty="0"/>
              <a:t>（</a:t>
            </a:r>
            <a:r>
              <a:rPr lang="en-US" altLang="zh-CN" dirty="0"/>
              <a:t>BO</a:t>
            </a:r>
            <a:r>
              <a:rPr lang="zh-CN" altLang="en-US" dirty="0"/>
              <a:t>）</a:t>
            </a:r>
          </a:p>
        </p:txBody>
      </p:sp>
      <p:sp>
        <p:nvSpPr>
          <p:cNvPr id="26" name="流程图: 终止 25">
            <a:extLst>
              <a:ext uri="{FF2B5EF4-FFF2-40B4-BE49-F238E27FC236}">
                <a16:creationId xmlns:a16="http://schemas.microsoft.com/office/drawing/2014/main" id="{5311B3EA-E48A-483E-8C04-571724DC8A27}"/>
              </a:ext>
            </a:extLst>
          </p:cNvPr>
          <p:cNvSpPr/>
          <p:nvPr/>
        </p:nvSpPr>
        <p:spPr>
          <a:xfrm>
            <a:off x="2699792" y="3717032"/>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t>DailyTrack</a:t>
            </a:r>
            <a:endParaRPr lang="zh-CN" altLang="en-US" dirty="0"/>
          </a:p>
        </p:txBody>
      </p:sp>
      <p:sp>
        <p:nvSpPr>
          <p:cNvPr id="27" name="流程图: 终止 26">
            <a:extLst>
              <a:ext uri="{FF2B5EF4-FFF2-40B4-BE49-F238E27FC236}">
                <a16:creationId xmlns:a16="http://schemas.microsoft.com/office/drawing/2014/main" id="{5C2628E7-A844-44BD-937B-34BB7FCF1185}"/>
              </a:ext>
            </a:extLst>
          </p:cNvPr>
          <p:cNvSpPr/>
          <p:nvPr/>
        </p:nvSpPr>
        <p:spPr>
          <a:xfrm>
            <a:off x="4427984" y="3717032"/>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err="1"/>
              <a:t>OSCVECheck</a:t>
            </a:r>
            <a:endParaRPr lang="zh-CN" altLang="en-US" dirty="0"/>
          </a:p>
        </p:txBody>
      </p:sp>
      <p:sp>
        <p:nvSpPr>
          <p:cNvPr id="28" name="矩形: 圆角 27">
            <a:extLst>
              <a:ext uri="{FF2B5EF4-FFF2-40B4-BE49-F238E27FC236}">
                <a16:creationId xmlns:a16="http://schemas.microsoft.com/office/drawing/2014/main" id="{9BABBFB4-0416-4510-AA91-D85928114095}"/>
              </a:ext>
            </a:extLst>
          </p:cNvPr>
          <p:cNvSpPr/>
          <p:nvPr/>
        </p:nvSpPr>
        <p:spPr>
          <a:xfrm>
            <a:off x="1403648" y="4262091"/>
            <a:ext cx="1512168"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字段常量类</a:t>
            </a:r>
            <a:endParaRPr lang="en-US" altLang="zh-CN" dirty="0"/>
          </a:p>
          <a:p>
            <a:pPr algn="ctr"/>
            <a:r>
              <a:rPr lang="zh-CN" altLang="en-US" dirty="0"/>
              <a:t>（</a:t>
            </a:r>
            <a:r>
              <a:rPr lang="en-US" altLang="zh-CN" dirty="0"/>
              <a:t>VO</a:t>
            </a:r>
            <a:r>
              <a:rPr lang="zh-CN" altLang="en-US" dirty="0"/>
              <a:t>）</a:t>
            </a:r>
          </a:p>
        </p:txBody>
      </p:sp>
      <p:sp>
        <p:nvSpPr>
          <p:cNvPr id="29" name="矩形: 圆角 28">
            <a:extLst>
              <a:ext uri="{FF2B5EF4-FFF2-40B4-BE49-F238E27FC236}">
                <a16:creationId xmlns:a16="http://schemas.microsoft.com/office/drawing/2014/main" id="{91DB512F-D373-4F34-B7FA-9C5EC96CACE1}"/>
              </a:ext>
            </a:extLst>
          </p:cNvPr>
          <p:cNvSpPr/>
          <p:nvPr/>
        </p:nvSpPr>
        <p:spPr>
          <a:xfrm>
            <a:off x="3563888" y="4262807"/>
            <a:ext cx="1512168"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对象封装类</a:t>
            </a:r>
            <a:endParaRPr lang="en-US" altLang="zh-CN" dirty="0"/>
          </a:p>
          <a:p>
            <a:pPr algn="ctr"/>
            <a:r>
              <a:rPr lang="zh-CN" altLang="en-US" dirty="0"/>
              <a:t>（</a:t>
            </a:r>
            <a:r>
              <a:rPr lang="en-US" altLang="zh-CN" dirty="0"/>
              <a:t>DTO</a:t>
            </a:r>
            <a:r>
              <a:rPr lang="zh-CN" altLang="en-US" dirty="0"/>
              <a:t>）</a:t>
            </a:r>
          </a:p>
        </p:txBody>
      </p:sp>
      <p:sp>
        <p:nvSpPr>
          <p:cNvPr id="30" name="矩形: 圆角 29">
            <a:extLst>
              <a:ext uri="{FF2B5EF4-FFF2-40B4-BE49-F238E27FC236}">
                <a16:creationId xmlns:a16="http://schemas.microsoft.com/office/drawing/2014/main" id="{290C542D-FD72-4BD9-AA70-BC6F0C256A3A}"/>
              </a:ext>
            </a:extLst>
          </p:cNvPr>
          <p:cNvSpPr/>
          <p:nvPr/>
        </p:nvSpPr>
        <p:spPr>
          <a:xfrm>
            <a:off x="5724128" y="4262807"/>
            <a:ext cx="1512168" cy="6411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工具类</a:t>
            </a:r>
            <a:endParaRPr lang="en-US" altLang="zh-CN" dirty="0"/>
          </a:p>
          <a:p>
            <a:pPr algn="ctr"/>
            <a:r>
              <a:rPr lang="zh-CN" altLang="en-US" dirty="0"/>
              <a:t>（</a:t>
            </a:r>
            <a:r>
              <a:rPr lang="en-US" altLang="zh-CN" dirty="0"/>
              <a:t>DAO</a:t>
            </a:r>
            <a:r>
              <a:rPr lang="zh-CN" altLang="en-US" dirty="0"/>
              <a:t>）</a:t>
            </a:r>
          </a:p>
        </p:txBody>
      </p:sp>
      <p:sp>
        <p:nvSpPr>
          <p:cNvPr id="34" name="流程图: 终止 33">
            <a:extLst>
              <a:ext uri="{FF2B5EF4-FFF2-40B4-BE49-F238E27FC236}">
                <a16:creationId xmlns:a16="http://schemas.microsoft.com/office/drawing/2014/main" id="{661665DD-4E58-4873-9AC4-580F3B13BE26}"/>
              </a:ext>
            </a:extLst>
          </p:cNvPr>
          <p:cNvSpPr/>
          <p:nvPr/>
        </p:nvSpPr>
        <p:spPr>
          <a:xfrm>
            <a:off x="1403648" y="5124307"/>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Common</a:t>
            </a:r>
            <a:endParaRPr lang="zh-CN" altLang="en-US" dirty="0"/>
          </a:p>
        </p:txBody>
      </p:sp>
      <p:sp>
        <p:nvSpPr>
          <p:cNvPr id="35" name="流程图: 终止 34">
            <a:extLst>
              <a:ext uri="{FF2B5EF4-FFF2-40B4-BE49-F238E27FC236}">
                <a16:creationId xmlns:a16="http://schemas.microsoft.com/office/drawing/2014/main" id="{F8EF69D6-4EEF-4B6F-8F2E-1F2CA3D9687B}"/>
              </a:ext>
            </a:extLst>
          </p:cNvPr>
          <p:cNvSpPr/>
          <p:nvPr/>
        </p:nvSpPr>
        <p:spPr>
          <a:xfrm>
            <a:off x="5724128" y="5016295"/>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JDBC</a:t>
            </a:r>
            <a:endParaRPr lang="zh-CN" altLang="en-US" dirty="0"/>
          </a:p>
        </p:txBody>
      </p:sp>
      <p:sp>
        <p:nvSpPr>
          <p:cNvPr id="36" name="流程图: 终止 35">
            <a:extLst>
              <a:ext uri="{FF2B5EF4-FFF2-40B4-BE49-F238E27FC236}">
                <a16:creationId xmlns:a16="http://schemas.microsoft.com/office/drawing/2014/main" id="{7DD0889E-E837-4CE3-BE02-08F5F10EE15F}"/>
              </a:ext>
            </a:extLst>
          </p:cNvPr>
          <p:cNvSpPr/>
          <p:nvPr/>
        </p:nvSpPr>
        <p:spPr>
          <a:xfrm>
            <a:off x="5724128" y="5344614"/>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Excel</a:t>
            </a:r>
            <a:endParaRPr lang="zh-CN" altLang="en-US" dirty="0"/>
          </a:p>
        </p:txBody>
      </p:sp>
      <p:sp>
        <p:nvSpPr>
          <p:cNvPr id="37" name="流程图: 终止 36">
            <a:extLst>
              <a:ext uri="{FF2B5EF4-FFF2-40B4-BE49-F238E27FC236}">
                <a16:creationId xmlns:a16="http://schemas.microsoft.com/office/drawing/2014/main" id="{84F6E139-0A9C-4E0D-8B25-B34E1EC36797}"/>
              </a:ext>
            </a:extLst>
          </p:cNvPr>
          <p:cNvSpPr/>
          <p:nvPr/>
        </p:nvSpPr>
        <p:spPr>
          <a:xfrm>
            <a:off x="5724128" y="5672933"/>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Mail</a:t>
            </a:r>
            <a:endParaRPr lang="zh-CN" altLang="en-US" dirty="0"/>
          </a:p>
        </p:txBody>
      </p:sp>
      <p:sp>
        <p:nvSpPr>
          <p:cNvPr id="38" name="流程图: 终止 37">
            <a:extLst>
              <a:ext uri="{FF2B5EF4-FFF2-40B4-BE49-F238E27FC236}">
                <a16:creationId xmlns:a16="http://schemas.microsoft.com/office/drawing/2014/main" id="{E486966E-623A-44B1-A592-28A99463203A}"/>
              </a:ext>
            </a:extLst>
          </p:cNvPr>
          <p:cNvSpPr/>
          <p:nvPr/>
        </p:nvSpPr>
        <p:spPr>
          <a:xfrm>
            <a:off x="5724128" y="6001108"/>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Download</a:t>
            </a:r>
            <a:endParaRPr lang="zh-CN" altLang="en-US" dirty="0"/>
          </a:p>
        </p:txBody>
      </p:sp>
      <p:sp>
        <p:nvSpPr>
          <p:cNvPr id="39" name="流程图: 终止 38">
            <a:extLst>
              <a:ext uri="{FF2B5EF4-FFF2-40B4-BE49-F238E27FC236}">
                <a16:creationId xmlns:a16="http://schemas.microsoft.com/office/drawing/2014/main" id="{C07E2C5E-6EC3-470D-84B0-27F521CF24DE}"/>
              </a:ext>
            </a:extLst>
          </p:cNvPr>
          <p:cNvSpPr/>
          <p:nvPr/>
        </p:nvSpPr>
        <p:spPr>
          <a:xfrm>
            <a:off x="3563888" y="5162111"/>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CVEs</a:t>
            </a:r>
            <a:endParaRPr lang="zh-CN" altLang="en-US" dirty="0"/>
          </a:p>
        </p:txBody>
      </p:sp>
      <p:sp>
        <p:nvSpPr>
          <p:cNvPr id="40" name="流程图: 终止 39">
            <a:extLst>
              <a:ext uri="{FF2B5EF4-FFF2-40B4-BE49-F238E27FC236}">
                <a16:creationId xmlns:a16="http://schemas.microsoft.com/office/drawing/2014/main" id="{E378AB20-2F44-453F-9384-065DD5E82E6A}"/>
              </a:ext>
            </a:extLst>
          </p:cNvPr>
          <p:cNvSpPr/>
          <p:nvPr/>
        </p:nvSpPr>
        <p:spPr>
          <a:xfrm>
            <a:off x="3563888" y="5490430"/>
            <a:ext cx="1512168" cy="216024"/>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Components</a:t>
            </a:r>
            <a:endParaRPr lang="zh-CN" altLang="en-US" dirty="0"/>
          </a:p>
        </p:txBody>
      </p:sp>
      <p:cxnSp>
        <p:nvCxnSpPr>
          <p:cNvPr id="49" name="连接符: 肘形 48">
            <a:extLst>
              <a:ext uri="{FF2B5EF4-FFF2-40B4-BE49-F238E27FC236}">
                <a16:creationId xmlns:a16="http://schemas.microsoft.com/office/drawing/2014/main" id="{116983DD-E162-4CE7-94C7-68270812059C}"/>
              </a:ext>
            </a:extLst>
          </p:cNvPr>
          <p:cNvCxnSpPr>
            <a:stCxn id="21" idx="2"/>
            <a:endCxn id="28" idx="0"/>
          </p:cNvCxnSpPr>
          <p:nvPr/>
        </p:nvCxnSpPr>
        <p:spPr>
          <a:xfrm rot="5400000">
            <a:off x="2847006" y="2789125"/>
            <a:ext cx="785692" cy="2160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7A377335-95BB-4E74-8812-FF76B07D75D1}"/>
              </a:ext>
            </a:extLst>
          </p:cNvPr>
          <p:cNvCxnSpPr>
            <a:stCxn id="21" idx="2"/>
            <a:endCxn id="29" idx="0"/>
          </p:cNvCxnSpPr>
          <p:nvPr/>
        </p:nvCxnSpPr>
        <p:spPr>
          <a:xfrm rot="5400000">
            <a:off x="3926768" y="3869603"/>
            <a:ext cx="78640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335017D-93C8-4A24-835F-0AE6686A654F}"/>
              </a:ext>
            </a:extLst>
          </p:cNvPr>
          <p:cNvCxnSpPr>
            <a:stCxn id="21" idx="2"/>
            <a:endCxn id="30" idx="0"/>
          </p:cNvCxnSpPr>
          <p:nvPr/>
        </p:nvCxnSpPr>
        <p:spPr>
          <a:xfrm rot="16200000" flipH="1">
            <a:off x="5006888" y="2789483"/>
            <a:ext cx="786408" cy="2160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0CF3236-7247-4CDB-BF96-F98FFC9A944A}"/>
              </a:ext>
            </a:extLst>
          </p:cNvPr>
          <p:cNvCxnSpPr>
            <a:stCxn id="7" idx="2"/>
            <a:endCxn id="21" idx="0"/>
          </p:cNvCxnSpPr>
          <p:nvPr/>
        </p:nvCxnSpPr>
        <p:spPr>
          <a:xfrm flipH="1">
            <a:off x="4319972" y="2505455"/>
            <a:ext cx="25152" cy="329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srcRect/>
          <a:stretch>
            <a:fillRect/>
          </a:stretch>
        </p:blipFill>
        <p:spPr bwMode="auto">
          <a:xfrm>
            <a:off x="0" y="854692"/>
            <a:ext cx="9134266" cy="5524504"/>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150956" y="846461"/>
            <a:ext cx="9108812" cy="5429288"/>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17578" y="853948"/>
            <a:ext cx="9178772" cy="5572164"/>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25624" y="853948"/>
            <a:ext cx="9200825" cy="5657855"/>
          </a:xfrm>
          <a:prstGeom prst="rect">
            <a:avLst/>
          </a:prstGeom>
          <a:noFill/>
          <a:ln w="9525">
            <a:noFill/>
            <a:miter lim="800000"/>
            <a:headEnd/>
            <a:tailEnd/>
          </a:ln>
          <a:effectLst/>
        </p:spPr>
      </p:pic>
      <p:pic>
        <p:nvPicPr>
          <p:cNvPr id="5127" name="Picture 7"/>
          <p:cNvPicPr>
            <a:picLocks noChangeAspect="1" noChangeArrowheads="1"/>
          </p:cNvPicPr>
          <p:nvPr/>
        </p:nvPicPr>
        <p:blipFill>
          <a:blip r:embed="rId7"/>
          <a:srcRect/>
          <a:stretch>
            <a:fillRect/>
          </a:stretch>
        </p:blipFill>
        <p:spPr bwMode="auto">
          <a:xfrm>
            <a:off x="17581" y="879186"/>
            <a:ext cx="9242187" cy="5572164"/>
          </a:xfrm>
          <a:prstGeom prst="rect">
            <a:avLst/>
          </a:prstGeom>
          <a:noFill/>
          <a:ln w="9525">
            <a:noFill/>
            <a:miter lim="800000"/>
            <a:headEnd/>
            <a:tailEnd/>
          </a:ln>
          <a:effectLst/>
        </p:spPr>
      </p:pic>
    </p:spTree>
    <p:extLst>
      <p:ext uri="{BB962C8B-B14F-4D97-AF65-F5344CB8AC3E}">
        <p14:creationId xmlns:p14="http://schemas.microsoft.com/office/powerpoint/2010/main" val="36827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randombar(horizontal)">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randombar(horizontal)">
                                      <p:cBhvr>
                                        <p:cTn id="17" dur="500"/>
                                        <p:tgtEl>
                                          <p:spTgt spid="512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randombar(horizontal)">
                                      <p:cBhvr>
                                        <p:cTn id="22" dur="500"/>
                                        <p:tgtEl>
                                          <p:spTgt spid="512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randombar(horizontal)">
                                      <p:cBhvr>
                                        <p:cTn id="27"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DA8661-434C-47B8-89CB-BCF89E9D3A65}"/>
              </a:ext>
            </a:extLst>
          </p:cNvPr>
          <p:cNvPicPr>
            <a:picLocks noChangeAspect="1"/>
          </p:cNvPicPr>
          <p:nvPr/>
        </p:nvPicPr>
        <p:blipFill>
          <a:blip r:embed="rId3"/>
          <a:stretch>
            <a:fillRect/>
          </a:stretch>
        </p:blipFill>
        <p:spPr>
          <a:xfrm>
            <a:off x="5580112" y="2985191"/>
            <a:ext cx="3563888" cy="3403849"/>
          </a:xfrm>
          <a:prstGeom prst="rect">
            <a:avLst/>
          </a:prstGeom>
        </p:spPr>
      </p:pic>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—2</a:t>
            </a:r>
            <a:r>
              <a:rPr lang="zh-CN" altLang="en-US" dirty="0"/>
              <a:t>、开源组件跟踪</a:t>
            </a:r>
          </a:p>
        </p:txBody>
      </p:sp>
      <p:sp>
        <p:nvSpPr>
          <p:cNvPr id="5" name="文本框 4">
            <a:extLst>
              <a:ext uri="{FF2B5EF4-FFF2-40B4-BE49-F238E27FC236}">
                <a16:creationId xmlns:a16="http://schemas.microsoft.com/office/drawing/2014/main" id="{E6B6883E-B7F6-4C9A-9623-240B9C702744}"/>
              </a:ext>
            </a:extLst>
          </p:cNvPr>
          <p:cNvSpPr txBox="1"/>
          <p:nvPr/>
        </p:nvSpPr>
        <p:spPr>
          <a:xfrm>
            <a:off x="539552" y="1268760"/>
            <a:ext cx="7560840" cy="4801314"/>
          </a:xfrm>
          <a:prstGeom prst="rect">
            <a:avLst/>
          </a:prstGeom>
          <a:noFill/>
        </p:spPr>
        <p:txBody>
          <a:bodyPr wrap="square" rtlCol="0">
            <a:spAutoFit/>
          </a:bodyPr>
          <a:lstStyle/>
          <a:p>
            <a:r>
              <a:rPr lang="en-US" altLang="zh-CN" b="1" dirty="0"/>
              <a:t>	       </a:t>
            </a:r>
            <a:r>
              <a:rPr lang="zh-CN" altLang="en-US" b="1" dirty="0"/>
              <a:t>开源组件自动化跟踪与预警</a:t>
            </a:r>
            <a:r>
              <a:rPr lang="en-US" altLang="zh-CN" b="1" dirty="0"/>
              <a:t>Java</a:t>
            </a:r>
            <a:r>
              <a:rPr lang="zh-CN" altLang="en-US" b="1" dirty="0"/>
              <a:t>工程开发：</a:t>
            </a:r>
            <a:endParaRPr lang="en-US" altLang="zh-CN" b="1" dirty="0"/>
          </a:p>
          <a:p>
            <a:pPr marL="285750" indent="-285750">
              <a:buFont typeface="Wingdings" panose="05000000000000000000" pitchFamily="2" charset="2"/>
              <a:buChar char="Ø"/>
            </a:pPr>
            <a:r>
              <a:rPr lang="zh-CN" altLang="en-US" b="1" dirty="0"/>
              <a:t>优势：</a:t>
            </a:r>
            <a:endParaRPr lang="en-US" altLang="zh-CN" b="1" dirty="0"/>
          </a:p>
          <a:p>
            <a:pPr marL="742950" lvl="1" indent="-285750">
              <a:buFont typeface="Wingdings" panose="05000000000000000000" pitchFamily="2" charset="2"/>
              <a:buChar char="Ø"/>
            </a:pPr>
            <a:r>
              <a:rPr lang="en-US" altLang="zh-CN" dirty="0"/>
              <a:t>1</a:t>
            </a:r>
            <a:r>
              <a:rPr lang="zh-CN" altLang="en-US" dirty="0"/>
              <a:t>、使用</a:t>
            </a:r>
            <a:r>
              <a:rPr lang="en-US" altLang="zh-CN" dirty="0"/>
              <a:t>MYSQL</a:t>
            </a:r>
            <a:r>
              <a:rPr lang="zh-CN" altLang="en-US" dirty="0"/>
              <a:t>代替</a:t>
            </a:r>
            <a:r>
              <a:rPr lang="en-US" altLang="zh-CN" dirty="0"/>
              <a:t>Excel</a:t>
            </a:r>
            <a:r>
              <a:rPr lang="zh-CN" altLang="en-US" dirty="0"/>
              <a:t>，大大增加增删改查效率</a:t>
            </a:r>
            <a:endParaRPr lang="en-US" altLang="zh-CN" dirty="0"/>
          </a:p>
          <a:p>
            <a:pPr marL="742950" lvl="1" indent="-285750">
              <a:buFont typeface="Wingdings" panose="05000000000000000000" pitchFamily="2" charset="2"/>
              <a:buChar char="Ø"/>
            </a:pPr>
            <a:r>
              <a:rPr lang="en-US" altLang="zh-CN" dirty="0"/>
              <a:t>2</a:t>
            </a:r>
            <a:r>
              <a:rPr lang="zh-CN" altLang="en-US" dirty="0"/>
              <a:t>、组件相关漏洞自动汇总，可根据部门、组件多维度筛选查看</a:t>
            </a:r>
            <a:endParaRPr lang="en-US" altLang="zh-CN" dirty="0"/>
          </a:p>
          <a:p>
            <a:pPr marL="742950" lvl="1" indent="-285750">
              <a:buFont typeface="Wingdings" panose="05000000000000000000" pitchFamily="2" charset="2"/>
              <a:buChar char="Ø"/>
            </a:pPr>
            <a:r>
              <a:rPr lang="en-US" altLang="zh-CN" dirty="0"/>
              <a:t>3</a:t>
            </a:r>
            <a:r>
              <a:rPr lang="zh-CN" altLang="en-US" dirty="0"/>
              <a:t>、缩减组件漏洞跟踪工作步骤，每周耗时减少到</a:t>
            </a:r>
            <a:r>
              <a:rPr lang="en-US" altLang="zh-CN" dirty="0"/>
              <a:t>2-3</a:t>
            </a:r>
            <a:r>
              <a:rPr lang="zh-CN" altLang="en-US" dirty="0"/>
              <a:t>小时，大大提高效率</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p:txBody>
      </p:sp>
      <p:sp>
        <p:nvSpPr>
          <p:cNvPr id="2" name="箭头: 右 1">
            <a:extLst>
              <a:ext uri="{FF2B5EF4-FFF2-40B4-BE49-F238E27FC236}">
                <a16:creationId xmlns:a16="http://schemas.microsoft.com/office/drawing/2014/main" id="{089E3C49-8940-43F5-AD05-C78F82364F89}"/>
              </a:ext>
            </a:extLst>
          </p:cNvPr>
          <p:cNvSpPr/>
          <p:nvPr/>
        </p:nvSpPr>
        <p:spPr>
          <a:xfrm>
            <a:off x="4405352" y="4156192"/>
            <a:ext cx="1548172" cy="932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5B43F70-CF13-492F-B49C-B768B1A44C80}"/>
              </a:ext>
            </a:extLst>
          </p:cNvPr>
          <p:cNvPicPr>
            <a:picLocks noChangeAspect="1"/>
          </p:cNvPicPr>
          <p:nvPr/>
        </p:nvPicPr>
        <p:blipFill>
          <a:blip r:embed="rId4"/>
          <a:stretch>
            <a:fillRect/>
          </a:stretch>
        </p:blipFill>
        <p:spPr>
          <a:xfrm>
            <a:off x="0" y="3212976"/>
            <a:ext cx="4330824" cy="2943926"/>
          </a:xfrm>
          <a:prstGeom prst="rect">
            <a:avLst/>
          </a:prstGeom>
        </p:spPr>
      </p:pic>
    </p:spTree>
    <p:extLst>
      <p:ext uri="{BB962C8B-B14F-4D97-AF65-F5344CB8AC3E}">
        <p14:creationId xmlns:p14="http://schemas.microsoft.com/office/powerpoint/2010/main" val="314922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7" name="Oval 3">
            <a:extLst>
              <a:ext uri="{FF2B5EF4-FFF2-40B4-BE49-F238E27FC236}">
                <a16:creationId xmlns:a16="http://schemas.microsoft.com/office/drawing/2014/main" id="{30D550DC-134F-4096-96EC-8B8913B00492}"/>
              </a:ext>
            </a:extLst>
          </p:cNvPr>
          <p:cNvSpPr>
            <a:spLocks noChangeArrowheads="1"/>
          </p:cNvSpPr>
          <p:nvPr/>
        </p:nvSpPr>
        <p:spPr bwMode="gray">
          <a:xfrm>
            <a:off x="2267744" y="2204864"/>
            <a:ext cx="3457575" cy="3457575"/>
          </a:xfrm>
          <a:prstGeom prst="ellipse">
            <a:avLst/>
          </a:prstGeom>
          <a:blipFill dpi="0" rotWithShape="1">
            <a:blip r:embed="rId3"/>
            <a:srcRect/>
            <a:stretch>
              <a:fillRect/>
            </a:stretch>
          </a:blipFill>
          <a:ln w="9525" algn="ctr">
            <a:solidFill>
              <a:schemeClr val="tx2"/>
            </a:solidFill>
            <a:prstDash val="lgDash"/>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AutoShape 4">
            <a:extLst>
              <a:ext uri="{FF2B5EF4-FFF2-40B4-BE49-F238E27FC236}">
                <a16:creationId xmlns:a16="http://schemas.microsoft.com/office/drawing/2014/main" id="{36245666-25BE-4614-9DE5-01AE67DAC0E8}"/>
              </a:ext>
            </a:extLst>
          </p:cNvPr>
          <p:cNvSpPr>
            <a:spLocks noChangeArrowheads="1"/>
          </p:cNvSpPr>
          <p:nvPr/>
        </p:nvSpPr>
        <p:spPr bwMode="gray">
          <a:xfrm>
            <a:off x="3036094" y="1803227"/>
            <a:ext cx="1919287"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9" name="AutoShape 5">
            <a:extLst>
              <a:ext uri="{FF2B5EF4-FFF2-40B4-BE49-F238E27FC236}">
                <a16:creationId xmlns:a16="http://schemas.microsoft.com/office/drawing/2014/main" id="{169EADAF-3E66-4628-B86B-F211E14CDD32}"/>
              </a:ext>
            </a:extLst>
          </p:cNvPr>
          <p:cNvSpPr>
            <a:spLocks noChangeArrowheads="1"/>
          </p:cNvSpPr>
          <p:nvPr/>
        </p:nvSpPr>
        <p:spPr bwMode="gray">
          <a:xfrm>
            <a:off x="363615" y="3109739"/>
            <a:ext cx="2741455"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0" name="AutoShape 6">
            <a:extLst>
              <a:ext uri="{FF2B5EF4-FFF2-40B4-BE49-F238E27FC236}">
                <a16:creationId xmlns:a16="http://schemas.microsoft.com/office/drawing/2014/main" id="{E2CDC963-6B18-421B-AB6F-05EC65D0EDE9}"/>
              </a:ext>
            </a:extLst>
          </p:cNvPr>
          <p:cNvSpPr>
            <a:spLocks noChangeArrowheads="1"/>
          </p:cNvSpPr>
          <p:nvPr/>
        </p:nvSpPr>
        <p:spPr bwMode="gray">
          <a:xfrm>
            <a:off x="5280819" y="3109739"/>
            <a:ext cx="1919287"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1" name="AutoShape 7">
            <a:extLst>
              <a:ext uri="{FF2B5EF4-FFF2-40B4-BE49-F238E27FC236}">
                <a16:creationId xmlns:a16="http://schemas.microsoft.com/office/drawing/2014/main" id="{A2F25E25-8AA8-4E57-97C3-9F48689CB61F}"/>
              </a:ext>
            </a:extLst>
          </p:cNvPr>
          <p:cNvSpPr>
            <a:spLocks noChangeArrowheads="1"/>
          </p:cNvSpPr>
          <p:nvPr/>
        </p:nvSpPr>
        <p:spPr bwMode="gray">
          <a:xfrm>
            <a:off x="1107280" y="4855989"/>
            <a:ext cx="2528615"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2" name="AutoShape 8">
            <a:extLst>
              <a:ext uri="{FF2B5EF4-FFF2-40B4-BE49-F238E27FC236}">
                <a16:creationId xmlns:a16="http://schemas.microsoft.com/office/drawing/2014/main" id="{7D9CD15F-EE9A-4BA4-998A-122009B331F7}"/>
              </a:ext>
            </a:extLst>
          </p:cNvPr>
          <p:cNvSpPr>
            <a:spLocks noChangeArrowheads="1"/>
          </p:cNvSpPr>
          <p:nvPr/>
        </p:nvSpPr>
        <p:spPr bwMode="gray">
          <a:xfrm>
            <a:off x="4647406" y="4894089"/>
            <a:ext cx="1919288" cy="593725"/>
          </a:xfrm>
          <a:prstGeom prst="roundRect">
            <a:avLst>
              <a:gd name="adj" fmla="val 50000"/>
            </a:avLst>
          </a:prstGeom>
          <a:gradFill rotWithShape="1">
            <a:gsLst>
              <a:gs pos="0">
                <a:schemeClr val="hlink"/>
              </a:gs>
              <a:gs pos="100000">
                <a:schemeClr val="hlink">
                  <a:gamma/>
                  <a:shade val="76471"/>
                  <a:invGamma/>
                </a:schemeClr>
              </a:gs>
            </a:gsLst>
            <a:lin ang="5400000" scaled="1"/>
          </a:gradFill>
          <a:ln w="28575">
            <a:solidFill>
              <a:schemeClr val="hlink"/>
            </a:solidFill>
            <a:round/>
            <a:headEnd/>
            <a:tailEnd/>
          </a:ln>
          <a:effectLst>
            <a:outerShdw dist="52363" dir="4557825" algn="ctr" rotWithShape="0">
              <a:srgbClr val="1C1C1C">
                <a:alpha val="50000"/>
              </a:srgbClr>
            </a:outerShdw>
          </a:effectLst>
        </p:spPr>
        <p:txBody>
          <a:bodyPr wrap="none" anchor="ctr"/>
          <a:lstStyle/>
          <a:p>
            <a:pPr>
              <a:defRPr/>
            </a:pPr>
            <a:endParaRPr lang="zh-CN" altLang="en-US">
              <a:latin typeface="Arial" charset="0"/>
            </a:endParaRPr>
          </a:p>
        </p:txBody>
      </p:sp>
      <p:sp>
        <p:nvSpPr>
          <p:cNvPr id="13" name="Rectangle 9">
            <a:extLst>
              <a:ext uri="{FF2B5EF4-FFF2-40B4-BE49-F238E27FC236}">
                <a16:creationId xmlns:a16="http://schemas.microsoft.com/office/drawing/2014/main" id="{A49D7283-529F-4CD9-9B09-AC7931983FF2}"/>
              </a:ext>
            </a:extLst>
          </p:cNvPr>
          <p:cNvSpPr>
            <a:spLocks noChangeArrowheads="1"/>
          </p:cNvSpPr>
          <p:nvPr/>
        </p:nvSpPr>
        <p:spPr bwMode="black">
          <a:xfrm>
            <a:off x="5090318" y="1836564"/>
            <a:ext cx="372983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0000"/>
              </a:lnSpc>
              <a:buFontTx/>
              <a:buAutoNum type="arabicPeriod"/>
            </a:pPr>
            <a:r>
              <a:rPr lang="zh-CN" altLang="en-US" sz="1200" dirty="0">
                <a:solidFill>
                  <a:srgbClr val="000000"/>
                </a:solidFill>
              </a:rPr>
              <a:t>国内五千余款前端产品配置抓取</a:t>
            </a:r>
            <a:endParaRPr lang="en-US" altLang="zh-CN" sz="1200" dirty="0">
              <a:solidFill>
                <a:srgbClr val="000000"/>
              </a:solidFill>
            </a:endParaRPr>
          </a:p>
          <a:p>
            <a:pPr eaLnBrk="1" hangingPunct="1">
              <a:lnSpc>
                <a:spcPct val="70000"/>
              </a:lnSpc>
              <a:buFontTx/>
              <a:buAutoNum type="arabicPeriod"/>
            </a:pPr>
            <a:endParaRPr lang="en-US" altLang="zh-CN" sz="1200" dirty="0">
              <a:solidFill>
                <a:srgbClr val="000000"/>
              </a:solidFill>
            </a:endParaRPr>
          </a:p>
          <a:p>
            <a:pPr eaLnBrk="1" hangingPunct="1">
              <a:lnSpc>
                <a:spcPct val="70000"/>
              </a:lnSpc>
              <a:buFontTx/>
              <a:buAutoNum type="arabicPeriod" startAt="2"/>
            </a:pPr>
            <a:r>
              <a:rPr lang="zh-CN" altLang="en-US" sz="1200" dirty="0">
                <a:solidFill>
                  <a:srgbClr val="000000"/>
                </a:solidFill>
              </a:rPr>
              <a:t>前端产品动态加载的参数明细抓取</a:t>
            </a:r>
            <a:endParaRPr lang="en-US" altLang="zh-CN" sz="1200" dirty="0">
              <a:solidFill>
                <a:srgbClr val="000000"/>
              </a:solidFill>
            </a:endParaRPr>
          </a:p>
        </p:txBody>
      </p:sp>
      <p:sp>
        <p:nvSpPr>
          <p:cNvPr id="14" name="Rectangle 10">
            <a:extLst>
              <a:ext uri="{FF2B5EF4-FFF2-40B4-BE49-F238E27FC236}">
                <a16:creationId xmlns:a16="http://schemas.microsoft.com/office/drawing/2014/main" id="{997A68C9-D78D-45D3-A98B-CE96B5D76B6E}"/>
              </a:ext>
            </a:extLst>
          </p:cNvPr>
          <p:cNvSpPr>
            <a:spLocks noChangeArrowheads="1"/>
          </p:cNvSpPr>
          <p:nvPr/>
        </p:nvSpPr>
        <p:spPr bwMode="black">
          <a:xfrm>
            <a:off x="5703094" y="3828877"/>
            <a:ext cx="149701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1200" dirty="0">
                <a:solidFill>
                  <a:srgbClr val="000000"/>
                </a:solidFill>
              </a:rPr>
              <a:t>与国内官网架构不同，需要爬虫适配</a:t>
            </a:r>
            <a:endParaRPr lang="en-US" altLang="zh-CN" sz="1200" dirty="0">
              <a:solidFill>
                <a:srgbClr val="000000"/>
              </a:solidFill>
            </a:endParaRPr>
          </a:p>
        </p:txBody>
      </p:sp>
      <p:sp>
        <p:nvSpPr>
          <p:cNvPr id="17" name="Rectangle 13">
            <a:extLst>
              <a:ext uri="{FF2B5EF4-FFF2-40B4-BE49-F238E27FC236}">
                <a16:creationId xmlns:a16="http://schemas.microsoft.com/office/drawing/2014/main" id="{81333633-7446-4A1C-AA99-6250BA0C9CB9}"/>
              </a:ext>
            </a:extLst>
          </p:cNvPr>
          <p:cNvSpPr>
            <a:spLocks noChangeArrowheads="1"/>
          </p:cNvSpPr>
          <p:nvPr/>
        </p:nvSpPr>
        <p:spPr bwMode="black">
          <a:xfrm>
            <a:off x="1266031" y="5564014"/>
            <a:ext cx="219233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0000"/>
              </a:lnSpc>
              <a:buFontTx/>
              <a:buAutoNum type="arabicPeriod"/>
            </a:pPr>
            <a:r>
              <a:rPr lang="zh-CN" altLang="en-US" sz="1200" dirty="0">
                <a:solidFill>
                  <a:srgbClr val="000000"/>
                </a:solidFill>
              </a:rPr>
              <a:t>自动对比每次爬行产品</a:t>
            </a:r>
            <a:endParaRPr lang="en-US" altLang="zh-CN" sz="1200" dirty="0">
              <a:solidFill>
                <a:srgbClr val="000000"/>
              </a:solidFill>
            </a:endParaRPr>
          </a:p>
          <a:p>
            <a:pPr marL="0" indent="0" eaLnBrk="1" hangingPunct="1">
              <a:lnSpc>
                <a:spcPct val="70000"/>
              </a:lnSpc>
            </a:pPr>
            <a:endParaRPr lang="en-US" altLang="zh-CN" sz="1200" dirty="0">
              <a:solidFill>
                <a:srgbClr val="000000"/>
              </a:solidFill>
            </a:endParaRPr>
          </a:p>
          <a:p>
            <a:pPr marL="0" indent="0" eaLnBrk="1" hangingPunct="1">
              <a:lnSpc>
                <a:spcPct val="70000"/>
              </a:lnSpc>
            </a:pPr>
            <a:r>
              <a:rPr lang="zh-CN" altLang="en-US" sz="1200" dirty="0">
                <a:solidFill>
                  <a:srgbClr val="000000"/>
                </a:solidFill>
              </a:rPr>
              <a:t>筛选出新上架产品和下架产品</a:t>
            </a:r>
            <a:endParaRPr lang="en-US" altLang="zh-CN" sz="1200" dirty="0">
              <a:solidFill>
                <a:srgbClr val="000000"/>
              </a:solidFill>
            </a:endParaRPr>
          </a:p>
        </p:txBody>
      </p:sp>
      <p:sp>
        <p:nvSpPr>
          <p:cNvPr id="18" name="Rectangle 14">
            <a:extLst>
              <a:ext uri="{FF2B5EF4-FFF2-40B4-BE49-F238E27FC236}">
                <a16:creationId xmlns:a16="http://schemas.microsoft.com/office/drawing/2014/main" id="{2499C3DB-02AD-4971-B4E4-770639C8EDFC}"/>
              </a:ext>
            </a:extLst>
          </p:cNvPr>
          <p:cNvSpPr>
            <a:spLocks noChangeArrowheads="1"/>
          </p:cNvSpPr>
          <p:nvPr/>
        </p:nvSpPr>
        <p:spPr bwMode="white">
          <a:xfrm>
            <a:off x="2990332" y="1919114"/>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海康前端产品抓取</a:t>
            </a:r>
            <a:endParaRPr lang="en-US" altLang="zh-CN" b="1" dirty="0">
              <a:solidFill>
                <a:srgbClr val="FFFFFF"/>
              </a:solidFill>
            </a:endParaRPr>
          </a:p>
        </p:txBody>
      </p:sp>
      <p:sp>
        <p:nvSpPr>
          <p:cNvPr id="19" name="Rectangle 15">
            <a:extLst>
              <a:ext uri="{FF2B5EF4-FFF2-40B4-BE49-F238E27FC236}">
                <a16:creationId xmlns:a16="http://schemas.microsoft.com/office/drawing/2014/main" id="{3C667008-29BD-4433-8007-6DB6EFDA682F}"/>
              </a:ext>
            </a:extLst>
          </p:cNvPr>
          <p:cNvSpPr>
            <a:spLocks noChangeArrowheads="1"/>
          </p:cNvSpPr>
          <p:nvPr/>
        </p:nvSpPr>
        <p:spPr bwMode="white">
          <a:xfrm>
            <a:off x="363615" y="3220864"/>
            <a:ext cx="27414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提供接口，后续二次开发</a:t>
            </a:r>
            <a:endParaRPr lang="en-US" altLang="zh-CN" b="1" dirty="0">
              <a:solidFill>
                <a:srgbClr val="FFFFFF"/>
              </a:solidFill>
            </a:endParaRPr>
          </a:p>
        </p:txBody>
      </p:sp>
      <p:sp>
        <p:nvSpPr>
          <p:cNvPr id="20" name="Rectangle 16">
            <a:extLst>
              <a:ext uri="{FF2B5EF4-FFF2-40B4-BE49-F238E27FC236}">
                <a16:creationId xmlns:a16="http://schemas.microsoft.com/office/drawing/2014/main" id="{C84CDD2C-EB06-4571-8C3E-AF76054C47E4}"/>
              </a:ext>
            </a:extLst>
          </p:cNvPr>
          <p:cNvSpPr>
            <a:spLocks noChangeArrowheads="1"/>
          </p:cNvSpPr>
          <p:nvPr/>
        </p:nvSpPr>
        <p:spPr bwMode="white">
          <a:xfrm>
            <a:off x="5250932" y="3220864"/>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海外产品信息抓取</a:t>
            </a:r>
            <a:endParaRPr lang="en-US" altLang="zh-CN" b="1" dirty="0">
              <a:solidFill>
                <a:srgbClr val="FFFFFF"/>
              </a:solidFill>
            </a:endParaRPr>
          </a:p>
        </p:txBody>
      </p:sp>
      <p:sp>
        <p:nvSpPr>
          <p:cNvPr id="21" name="Rectangle 17">
            <a:extLst>
              <a:ext uri="{FF2B5EF4-FFF2-40B4-BE49-F238E27FC236}">
                <a16:creationId xmlns:a16="http://schemas.microsoft.com/office/drawing/2014/main" id="{6C959882-F743-4330-8791-5723422131F1}"/>
              </a:ext>
            </a:extLst>
          </p:cNvPr>
          <p:cNvSpPr>
            <a:spLocks noChangeArrowheads="1"/>
          </p:cNvSpPr>
          <p:nvPr/>
        </p:nvSpPr>
        <p:spPr bwMode="white">
          <a:xfrm>
            <a:off x="4566718" y="5014739"/>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抓取产品外观图片</a:t>
            </a:r>
            <a:endParaRPr lang="en-US" altLang="zh-CN" b="1" dirty="0">
              <a:solidFill>
                <a:srgbClr val="FFFFFF"/>
              </a:solidFill>
            </a:endParaRPr>
          </a:p>
        </p:txBody>
      </p:sp>
      <p:sp>
        <p:nvSpPr>
          <p:cNvPr id="22" name="Rectangle 18">
            <a:extLst>
              <a:ext uri="{FF2B5EF4-FFF2-40B4-BE49-F238E27FC236}">
                <a16:creationId xmlns:a16="http://schemas.microsoft.com/office/drawing/2014/main" id="{1FA36755-FE49-4B8C-8949-89AA43D73449}"/>
              </a:ext>
            </a:extLst>
          </p:cNvPr>
          <p:cNvSpPr>
            <a:spLocks noChangeArrowheads="1"/>
          </p:cNvSpPr>
          <p:nvPr/>
        </p:nvSpPr>
        <p:spPr bwMode="white">
          <a:xfrm>
            <a:off x="968452" y="4976639"/>
            <a:ext cx="27414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rPr>
              <a:t>实时跟踪每款产品上下架</a:t>
            </a:r>
            <a:endParaRPr lang="en-US" altLang="zh-CN" b="1" dirty="0">
              <a:solidFill>
                <a:srgbClr val="FFFFFF"/>
              </a:solidFill>
            </a:endParaRPr>
          </a:p>
        </p:txBody>
      </p:sp>
      <p:pic>
        <p:nvPicPr>
          <p:cNvPr id="23" name="Picture 20" descr="shadow_1_m">
            <a:extLst>
              <a:ext uri="{FF2B5EF4-FFF2-40B4-BE49-F238E27FC236}">
                <a16:creationId xmlns:a16="http://schemas.microsoft.com/office/drawing/2014/main" id="{2573A592-9A17-4D33-B8C8-0D6CB40CD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944" y="3382789"/>
            <a:ext cx="29829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WordArt 21">
            <a:extLst>
              <a:ext uri="{FF2B5EF4-FFF2-40B4-BE49-F238E27FC236}">
                <a16:creationId xmlns:a16="http://schemas.microsoft.com/office/drawing/2014/main" id="{D517B5F0-8C25-40F6-A553-4162050DB6A3}"/>
              </a:ext>
            </a:extLst>
          </p:cNvPr>
          <p:cNvSpPr>
            <a:spLocks noChangeArrowheads="1" noChangeShapeType="1" noTextEdit="1"/>
          </p:cNvSpPr>
          <p:nvPr/>
        </p:nvSpPr>
        <p:spPr bwMode="auto">
          <a:xfrm>
            <a:off x="3351671" y="3716163"/>
            <a:ext cx="1510048" cy="682626"/>
          </a:xfrm>
          <a:prstGeom prst="rect">
            <a:avLst/>
          </a:prstGeom>
        </p:spPr>
        <p:txBody>
          <a:bodyPr wrap="none" fromWordArt="1">
            <a:prstTxWarp prst="textPlain">
              <a:avLst>
                <a:gd name="adj" fmla="val 50761"/>
              </a:avLst>
            </a:prstTxWarp>
          </a:bodyPr>
          <a:lstStyle/>
          <a:p>
            <a:pPr algn="ctr"/>
            <a:r>
              <a:rPr lang="zh-CN" altLang="en-US" sz="2000" b="1" kern="10" dirty="0">
                <a:ln w="22225">
                  <a:solidFill>
                    <a:srgbClr val="000000"/>
                  </a:solidFill>
                  <a:round/>
                  <a:headEnd/>
                  <a:tailEnd/>
                </a:ln>
                <a:solidFill>
                  <a:srgbClr val="FFFFFF"/>
                </a:solidFill>
                <a:effectLst>
                  <a:outerShdw dist="45791" dir="3378596" algn="ctr" rotWithShape="0">
                    <a:srgbClr val="000000">
                      <a:alpha val="50000"/>
                    </a:srgbClr>
                  </a:outerShdw>
                </a:effectLst>
                <a:latin typeface="Arial Black" panose="020B0A04020102020204" pitchFamily="34" charset="0"/>
              </a:rPr>
              <a:t>需求</a:t>
            </a:r>
          </a:p>
        </p:txBody>
      </p:sp>
      <p:sp>
        <p:nvSpPr>
          <p:cNvPr id="26" name="文本框 25">
            <a:extLst>
              <a:ext uri="{FF2B5EF4-FFF2-40B4-BE49-F238E27FC236}">
                <a16:creationId xmlns:a16="http://schemas.microsoft.com/office/drawing/2014/main" id="{4B0E7FA6-8D98-458B-AEED-8BB3947BECEA}"/>
              </a:ext>
            </a:extLst>
          </p:cNvPr>
          <p:cNvSpPr txBox="1"/>
          <p:nvPr/>
        </p:nvSpPr>
        <p:spPr>
          <a:xfrm>
            <a:off x="-12154" y="1009556"/>
            <a:ext cx="10801351" cy="52322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需求分析</a:t>
            </a:r>
          </a:p>
        </p:txBody>
      </p:sp>
    </p:spTree>
    <p:extLst>
      <p:ext uri="{BB962C8B-B14F-4D97-AF65-F5344CB8AC3E}">
        <p14:creationId xmlns:p14="http://schemas.microsoft.com/office/powerpoint/2010/main" val="28748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6" name="文本框 25">
            <a:extLst>
              <a:ext uri="{FF2B5EF4-FFF2-40B4-BE49-F238E27FC236}">
                <a16:creationId xmlns:a16="http://schemas.microsoft.com/office/drawing/2014/main" id="{5590BB23-70F7-45E3-84A2-17189F54F1EC}"/>
              </a:ext>
            </a:extLst>
          </p:cNvPr>
          <p:cNvSpPr txBox="1"/>
          <p:nvPr/>
        </p:nvSpPr>
        <p:spPr>
          <a:xfrm>
            <a:off x="0" y="914400"/>
            <a:ext cx="10801351" cy="54864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开发工具</a:t>
            </a:r>
          </a:p>
        </p:txBody>
      </p:sp>
      <p:sp>
        <p:nvSpPr>
          <p:cNvPr id="27" name="矩形 26">
            <a:extLst>
              <a:ext uri="{FF2B5EF4-FFF2-40B4-BE49-F238E27FC236}">
                <a16:creationId xmlns:a16="http://schemas.microsoft.com/office/drawing/2014/main" id="{70374750-7C8A-4CE2-83C6-32FB55DD8011}"/>
              </a:ext>
            </a:extLst>
          </p:cNvPr>
          <p:cNvSpPr/>
          <p:nvPr/>
        </p:nvSpPr>
        <p:spPr>
          <a:xfrm>
            <a:off x="-695324" y="3862596"/>
            <a:ext cx="12192000" cy="60959"/>
          </a:xfrm>
          <a:prstGeom prst="rect">
            <a:avLst/>
          </a:prstGeom>
          <a:solidFill>
            <a:srgbClr val="2930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28" name="椭圆 27">
            <a:extLst>
              <a:ext uri="{FF2B5EF4-FFF2-40B4-BE49-F238E27FC236}">
                <a16:creationId xmlns:a16="http://schemas.microsoft.com/office/drawing/2014/main" id="{2F7DBDE3-C359-4ED0-81F6-2862FA7A2C36}"/>
              </a:ext>
            </a:extLst>
          </p:cNvPr>
          <p:cNvSpPr/>
          <p:nvPr/>
        </p:nvSpPr>
        <p:spPr>
          <a:xfrm>
            <a:off x="703619" y="3696901"/>
            <a:ext cx="363836" cy="363836"/>
          </a:xfrm>
          <a:prstGeom prst="ellipse">
            <a:avLst/>
          </a:prstGeom>
          <a:solidFill>
            <a:srgbClr val="0053A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sp>
        <p:nvSpPr>
          <p:cNvPr id="29" name="椭圆 28">
            <a:extLst>
              <a:ext uri="{FF2B5EF4-FFF2-40B4-BE49-F238E27FC236}">
                <a16:creationId xmlns:a16="http://schemas.microsoft.com/office/drawing/2014/main" id="{4E556259-FC57-41E2-9D93-5E1375AD0785}"/>
              </a:ext>
            </a:extLst>
          </p:cNvPr>
          <p:cNvSpPr/>
          <p:nvPr/>
        </p:nvSpPr>
        <p:spPr>
          <a:xfrm>
            <a:off x="3143327" y="3696901"/>
            <a:ext cx="363836" cy="363836"/>
          </a:xfrm>
          <a:prstGeom prst="ellipse">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sp>
        <p:nvSpPr>
          <p:cNvPr id="30" name="椭圆 29">
            <a:extLst>
              <a:ext uri="{FF2B5EF4-FFF2-40B4-BE49-F238E27FC236}">
                <a16:creationId xmlns:a16="http://schemas.microsoft.com/office/drawing/2014/main" id="{2101612D-3F85-44B5-8500-1BD72C97DA54}"/>
              </a:ext>
            </a:extLst>
          </p:cNvPr>
          <p:cNvSpPr/>
          <p:nvPr/>
        </p:nvSpPr>
        <p:spPr>
          <a:xfrm>
            <a:off x="4990861" y="3711157"/>
            <a:ext cx="363836" cy="363836"/>
          </a:xfrm>
          <a:prstGeom prst="ellipse">
            <a:avLst/>
          </a:prstGeom>
          <a:solidFill>
            <a:srgbClr val="0053A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sp>
        <p:nvSpPr>
          <p:cNvPr id="31" name="椭圆 30">
            <a:extLst>
              <a:ext uri="{FF2B5EF4-FFF2-40B4-BE49-F238E27FC236}">
                <a16:creationId xmlns:a16="http://schemas.microsoft.com/office/drawing/2014/main" id="{20C48B4E-DF22-4121-AEDF-B2F7CA25127D}"/>
              </a:ext>
            </a:extLst>
          </p:cNvPr>
          <p:cNvSpPr/>
          <p:nvPr/>
        </p:nvSpPr>
        <p:spPr>
          <a:xfrm>
            <a:off x="6838395" y="3743302"/>
            <a:ext cx="363836" cy="363836"/>
          </a:xfrm>
          <a:prstGeom prst="ellipse">
            <a:avLst/>
          </a:prstGeom>
          <a:solidFill>
            <a:srgbClr val="4040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b="1">
              <a:latin typeface="Microsoft YaHei" charset="0"/>
              <a:ea typeface="Microsoft YaHei" charset="0"/>
              <a:cs typeface="Microsoft YaHei" charset="0"/>
            </a:endParaRPr>
          </a:p>
        </p:txBody>
      </p:sp>
      <p:grpSp>
        <p:nvGrpSpPr>
          <p:cNvPr id="32" name="组合 31">
            <a:extLst>
              <a:ext uri="{FF2B5EF4-FFF2-40B4-BE49-F238E27FC236}">
                <a16:creationId xmlns:a16="http://schemas.microsoft.com/office/drawing/2014/main" id="{D8662054-7244-47E7-B3CB-6541264CFF46}"/>
              </a:ext>
            </a:extLst>
          </p:cNvPr>
          <p:cNvGrpSpPr/>
          <p:nvPr/>
        </p:nvGrpSpPr>
        <p:grpSpPr>
          <a:xfrm>
            <a:off x="355512" y="4447619"/>
            <a:ext cx="3115714" cy="1805472"/>
            <a:chOff x="1050836" y="3820884"/>
            <a:chExt cx="3115714" cy="1805472"/>
          </a:xfrm>
        </p:grpSpPr>
        <p:sp>
          <p:nvSpPr>
            <p:cNvPr id="33" name="矩形 9">
              <a:extLst>
                <a:ext uri="{FF2B5EF4-FFF2-40B4-BE49-F238E27FC236}">
                  <a16:creationId xmlns:a16="http://schemas.microsoft.com/office/drawing/2014/main" id="{971E6EE2-DBDD-4B43-BCFC-1C0EDB2AF36F}"/>
                </a:ext>
              </a:extLst>
            </p:cNvPr>
            <p:cNvSpPr/>
            <p:nvPr/>
          </p:nvSpPr>
          <p:spPr>
            <a:xfrm>
              <a:off x="1050836" y="3820884"/>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grpSp>
          <p:nvGrpSpPr>
            <p:cNvPr id="34" name="组 45">
              <a:extLst>
                <a:ext uri="{FF2B5EF4-FFF2-40B4-BE49-F238E27FC236}">
                  <a16:creationId xmlns:a16="http://schemas.microsoft.com/office/drawing/2014/main" id="{4E796488-0151-44E4-80E1-ED3AEDF6B408}"/>
                </a:ext>
              </a:extLst>
            </p:cNvPr>
            <p:cNvGrpSpPr/>
            <p:nvPr/>
          </p:nvGrpSpPr>
          <p:grpSpPr>
            <a:xfrm>
              <a:off x="1106272" y="4117301"/>
              <a:ext cx="3004843" cy="847785"/>
              <a:chOff x="3560787" y="623574"/>
              <a:chExt cx="2253632" cy="635838"/>
            </a:xfrm>
          </p:grpSpPr>
          <p:sp>
            <p:nvSpPr>
              <p:cNvPr id="35" name="文本框 8">
                <a:extLst>
                  <a:ext uri="{FF2B5EF4-FFF2-40B4-BE49-F238E27FC236}">
                    <a16:creationId xmlns:a16="http://schemas.microsoft.com/office/drawing/2014/main" id="{D14982F8-234D-417F-B317-D1CC9F7D8280}"/>
                  </a:ext>
                </a:extLst>
              </p:cNvPr>
              <p:cNvSpPr txBox="1"/>
              <p:nvPr/>
            </p:nvSpPr>
            <p:spPr>
              <a:xfrm>
                <a:off x="3560787" y="923656"/>
                <a:ext cx="2253632" cy="3357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endParaRPr lang="en-US" altLang="zh-CN" dirty="0">
                  <a:solidFill>
                    <a:srgbClr val="FFFFFF"/>
                  </a:solidFill>
                  <a:latin typeface="Microsoft YaHei" charset="0"/>
                  <a:ea typeface="Microsoft YaHei" charset="0"/>
                  <a:cs typeface="Microsoft YaHei" charset="0"/>
                </a:endParaRPr>
              </a:p>
            </p:txBody>
          </p:sp>
          <p:sp>
            <p:nvSpPr>
              <p:cNvPr id="36" name="矩形 35">
                <a:extLst>
                  <a:ext uri="{FF2B5EF4-FFF2-40B4-BE49-F238E27FC236}">
                    <a16:creationId xmlns:a16="http://schemas.microsoft.com/office/drawing/2014/main" id="{F87AF4F1-C864-470A-9C48-7947C9CF6F0C}"/>
                  </a:ext>
                </a:extLst>
              </p:cNvPr>
              <p:cNvSpPr/>
              <p:nvPr/>
            </p:nvSpPr>
            <p:spPr>
              <a:xfrm>
                <a:off x="3560788" y="623574"/>
                <a:ext cx="2239327" cy="541972"/>
              </a:xfrm>
              <a:prstGeom prst="rect">
                <a:avLst/>
              </a:prstGeom>
            </p:spPr>
            <p:txBody>
              <a:bodyPr wrap="none">
                <a:spAutoFit/>
              </a:bodyPr>
              <a:lstStyle/>
              <a:p>
                <a:r>
                  <a:rPr lang="en-US" altLang="zh-CN" sz="2000" b="1" dirty="0">
                    <a:solidFill>
                      <a:srgbClr val="FFFFFF"/>
                    </a:solidFill>
                    <a:latin typeface="Microsoft YaHei" charset="0"/>
                    <a:ea typeface="Microsoft YaHei" charset="0"/>
                    <a:cs typeface="Microsoft YaHei" charset="0"/>
                  </a:rPr>
                  <a:t>java</a:t>
                </a:r>
                <a:r>
                  <a:rPr lang="zh-CN" altLang="en-US" sz="2000" b="1" dirty="0">
                    <a:solidFill>
                      <a:srgbClr val="FFFFFF"/>
                    </a:solidFill>
                    <a:latin typeface="Microsoft YaHei" charset="0"/>
                    <a:ea typeface="Microsoft YaHei" charset="0"/>
                    <a:cs typeface="Microsoft YaHei" charset="0"/>
                  </a:rPr>
                  <a:t>语言的编译器，</a:t>
                </a:r>
                <a:r>
                  <a:rPr lang="en-US" altLang="zh-CN" sz="2000" b="1" dirty="0">
                    <a:solidFill>
                      <a:srgbClr val="FFFFFF"/>
                    </a:solidFill>
                    <a:latin typeface="Microsoft YaHei" charset="0"/>
                    <a:ea typeface="Microsoft YaHei" charset="0"/>
                    <a:cs typeface="Microsoft YaHei" charset="0"/>
                  </a:rPr>
                  <a:t>java</a:t>
                </a:r>
              </a:p>
              <a:p>
                <a:r>
                  <a:rPr lang="zh-CN" altLang="en-US" sz="2000" b="1" dirty="0">
                    <a:solidFill>
                      <a:srgbClr val="FFFFFF"/>
                    </a:solidFill>
                    <a:latin typeface="Microsoft YaHei" charset="0"/>
                    <a:ea typeface="Microsoft YaHei" charset="0"/>
                    <a:cs typeface="Microsoft YaHei" charset="0"/>
                  </a:rPr>
                  <a:t>语言的运行环境</a:t>
                </a:r>
              </a:p>
            </p:txBody>
          </p:sp>
        </p:grpSp>
      </p:grpSp>
      <p:sp>
        <p:nvSpPr>
          <p:cNvPr id="37" name="文本框 36">
            <a:extLst>
              <a:ext uri="{FF2B5EF4-FFF2-40B4-BE49-F238E27FC236}">
                <a16:creationId xmlns:a16="http://schemas.microsoft.com/office/drawing/2014/main" id="{D403AAD6-B1E6-495D-894D-339426586AFF}"/>
              </a:ext>
            </a:extLst>
          </p:cNvPr>
          <p:cNvSpPr txBox="1"/>
          <p:nvPr/>
        </p:nvSpPr>
        <p:spPr>
          <a:xfrm>
            <a:off x="447069" y="3234764"/>
            <a:ext cx="876935" cy="457200"/>
          </a:xfrm>
          <a:prstGeom prst="rect">
            <a:avLst/>
          </a:prstGeom>
          <a:noFill/>
        </p:spPr>
        <p:txBody>
          <a:bodyPr wrap="none" rtlCol="0">
            <a:spAutoFit/>
          </a:bodyPr>
          <a:lstStyle/>
          <a:p>
            <a:pPr algn="ctr"/>
            <a:r>
              <a:rPr kumimoji="1" lang="en-US" altLang="zh-CN" sz="2400" b="1" dirty="0">
                <a:solidFill>
                  <a:schemeClr val="accent1"/>
                </a:solidFill>
                <a:latin typeface="+mn-ea"/>
              </a:rPr>
              <a:t>jdk 8</a:t>
            </a:r>
          </a:p>
        </p:txBody>
      </p:sp>
      <p:sp>
        <p:nvSpPr>
          <p:cNvPr id="38" name="文本框 37">
            <a:extLst>
              <a:ext uri="{FF2B5EF4-FFF2-40B4-BE49-F238E27FC236}">
                <a16:creationId xmlns:a16="http://schemas.microsoft.com/office/drawing/2014/main" id="{C5476D8F-CEEC-4048-8673-DA8E984C37D7}"/>
              </a:ext>
            </a:extLst>
          </p:cNvPr>
          <p:cNvSpPr txBox="1"/>
          <p:nvPr/>
        </p:nvSpPr>
        <p:spPr>
          <a:xfrm>
            <a:off x="2698118" y="4056403"/>
            <a:ext cx="1273105" cy="461665"/>
          </a:xfrm>
          <a:prstGeom prst="rect">
            <a:avLst/>
          </a:prstGeom>
          <a:noFill/>
        </p:spPr>
        <p:txBody>
          <a:bodyPr wrap="none" rtlCol="0">
            <a:spAutoFit/>
          </a:bodyPr>
          <a:lstStyle>
            <a:defPPr>
              <a:defRPr lang="zh-CN"/>
            </a:defPPr>
            <a:lvl1pPr algn="ctr">
              <a:defRPr kumimoji="1" sz="2400" b="1">
                <a:solidFill>
                  <a:schemeClr val="accent1"/>
                </a:solidFill>
                <a:latin typeface="+mn-ea"/>
              </a:defRPr>
            </a:lvl1pPr>
          </a:lstStyle>
          <a:p>
            <a:r>
              <a:rPr lang="en-US" altLang="zh-CN" dirty="0">
                <a:solidFill>
                  <a:srgbClr val="404040"/>
                </a:solidFill>
              </a:rPr>
              <a:t>Eclipse</a:t>
            </a:r>
          </a:p>
        </p:txBody>
      </p:sp>
      <p:sp>
        <p:nvSpPr>
          <p:cNvPr id="39" name="文本框 38">
            <a:extLst>
              <a:ext uri="{FF2B5EF4-FFF2-40B4-BE49-F238E27FC236}">
                <a16:creationId xmlns:a16="http://schemas.microsoft.com/office/drawing/2014/main" id="{5A2D8582-2050-4E64-9D24-6F8FC53EB898}"/>
              </a:ext>
            </a:extLst>
          </p:cNvPr>
          <p:cNvSpPr txBox="1"/>
          <p:nvPr/>
        </p:nvSpPr>
        <p:spPr>
          <a:xfrm>
            <a:off x="5283893" y="3234764"/>
            <a:ext cx="962122" cy="461665"/>
          </a:xfrm>
          <a:prstGeom prst="rect">
            <a:avLst/>
          </a:prstGeom>
          <a:noFill/>
        </p:spPr>
        <p:txBody>
          <a:bodyPr wrap="none" rtlCol="0">
            <a:spAutoFit/>
          </a:bodyPr>
          <a:lstStyle>
            <a:defPPr>
              <a:defRPr lang="zh-CN"/>
            </a:defPPr>
            <a:lvl1pPr algn="ctr">
              <a:defRPr kumimoji="1" sz="2400" b="1">
                <a:solidFill>
                  <a:schemeClr val="accent1"/>
                </a:solidFill>
                <a:latin typeface="+mn-ea"/>
              </a:defRPr>
            </a:lvl1pPr>
          </a:lstStyle>
          <a:p>
            <a:r>
              <a:rPr lang="en-US" altLang="zh-CN" dirty="0" err="1"/>
              <a:t>Jsoup</a:t>
            </a:r>
            <a:endParaRPr lang="en-US" altLang="zh-CN" dirty="0"/>
          </a:p>
        </p:txBody>
      </p:sp>
      <p:sp>
        <p:nvSpPr>
          <p:cNvPr id="40" name="文本框 39">
            <a:extLst>
              <a:ext uri="{FF2B5EF4-FFF2-40B4-BE49-F238E27FC236}">
                <a16:creationId xmlns:a16="http://schemas.microsoft.com/office/drawing/2014/main" id="{0617AFA2-CAA7-4FEE-937F-E89DC9C05E40}"/>
              </a:ext>
            </a:extLst>
          </p:cNvPr>
          <p:cNvSpPr txBox="1"/>
          <p:nvPr/>
        </p:nvSpPr>
        <p:spPr>
          <a:xfrm>
            <a:off x="6577368" y="4092883"/>
            <a:ext cx="962123" cy="461665"/>
          </a:xfrm>
          <a:prstGeom prst="rect">
            <a:avLst/>
          </a:prstGeom>
          <a:noFill/>
        </p:spPr>
        <p:txBody>
          <a:bodyPr wrap="none" rtlCol="0">
            <a:spAutoFit/>
          </a:bodyPr>
          <a:lstStyle>
            <a:defPPr>
              <a:defRPr lang="zh-CN"/>
            </a:defPPr>
            <a:lvl1pPr algn="ctr">
              <a:defRPr kumimoji="1" sz="2400" b="1">
                <a:solidFill>
                  <a:schemeClr val="accent1"/>
                </a:solidFill>
                <a:latin typeface="+mn-ea"/>
              </a:defRPr>
            </a:lvl1pPr>
          </a:lstStyle>
          <a:p>
            <a:r>
              <a:rPr lang="en-US" altLang="zh-CN" dirty="0">
                <a:solidFill>
                  <a:srgbClr val="404040"/>
                </a:solidFill>
              </a:rPr>
              <a:t>log4j</a:t>
            </a:r>
          </a:p>
        </p:txBody>
      </p:sp>
      <p:grpSp>
        <p:nvGrpSpPr>
          <p:cNvPr id="41" name="组合 40">
            <a:extLst>
              <a:ext uri="{FF2B5EF4-FFF2-40B4-BE49-F238E27FC236}">
                <a16:creationId xmlns:a16="http://schemas.microsoft.com/office/drawing/2014/main" id="{BE4366F3-6001-4FE6-8DC9-B621A36B082B}"/>
              </a:ext>
            </a:extLst>
          </p:cNvPr>
          <p:cNvGrpSpPr/>
          <p:nvPr/>
        </p:nvGrpSpPr>
        <p:grpSpPr>
          <a:xfrm>
            <a:off x="2826278" y="1574903"/>
            <a:ext cx="3115714" cy="1805472"/>
            <a:chOff x="3521602" y="948168"/>
            <a:chExt cx="3115714" cy="1805472"/>
          </a:xfrm>
        </p:grpSpPr>
        <p:sp>
          <p:nvSpPr>
            <p:cNvPr id="42" name="矩形 9">
              <a:extLst>
                <a:ext uri="{FF2B5EF4-FFF2-40B4-BE49-F238E27FC236}">
                  <a16:creationId xmlns:a16="http://schemas.microsoft.com/office/drawing/2014/main" id="{48247F71-D8E3-49D9-86BA-3101F097CB6F}"/>
                </a:ext>
              </a:extLst>
            </p:cNvPr>
            <p:cNvSpPr/>
            <p:nvPr/>
          </p:nvSpPr>
          <p:spPr>
            <a:xfrm flipV="1">
              <a:off x="3521602" y="948168"/>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40404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43" name="矩形 42">
              <a:extLst>
                <a:ext uri="{FF2B5EF4-FFF2-40B4-BE49-F238E27FC236}">
                  <a16:creationId xmlns:a16="http://schemas.microsoft.com/office/drawing/2014/main" id="{C94DCFFB-1426-4804-8608-19591F678421}"/>
                </a:ext>
              </a:extLst>
            </p:cNvPr>
            <p:cNvSpPr/>
            <p:nvPr/>
          </p:nvSpPr>
          <p:spPr>
            <a:xfrm>
              <a:off x="3577039" y="1244585"/>
              <a:ext cx="2219325" cy="417830"/>
            </a:xfrm>
            <a:prstGeom prst="rect">
              <a:avLst/>
            </a:prstGeom>
          </p:spPr>
          <p:txBody>
            <a:bodyPr wrap="none">
              <a:spAutoFit/>
            </a:bodyPr>
            <a:lstStyle/>
            <a:p>
              <a:r>
                <a:rPr lang="en-US" altLang="zh-CN" sz="2000" b="1" dirty="0">
                  <a:solidFill>
                    <a:srgbClr val="FFFFFF"/>
                  </a:solidFill>
                  <a:latin typeface="Microsoft YaHei" charset="0"/>
                  <a:ea typeface="Microsoft YaHei" charset="0"/>
                  <a:cs typeface="Microsoft YaHei" charset="0"/>
                </a:rPr>
                <a:t>java</a:t>
              </a:r>
              <a:r>
                <a:rPr lang="zh-CN" altLang="en-US" sz="2000" b="1" dirty="0">
                  <a:solidFill>
                    <a:srgbClr val="FFFFFF"/>
                  </a:solidFill>
                  <a:latin typeface="Microsoft YaHei" charset="0"/>
                  <a:ea typeface="Microsoft YaHei" charset="0"/>
                  <a:cs typeface="Microsoft YaHei" charset="0"/>
                </a:rPr>
                <a:t>语言的编辑器</a:t>
              </a:r>
            </a:p>
          </p:txBody>
        </p:sp>
      </p:grpSp>
      <p:grpSp>
        <p:nvGrpSpPr>
          <p:cNvPr id="44" name="组合 43">
            <a:extLst>
              <a:ext uri="{FF2B5EF4-FFF2-40B4-BE49-F238E27FC236}">
                <a16:creationId xmlns:a16="http://schemas.microsoft.com/office/drawing/2014/main" id="{F1FF54E7-B83C-4C20-8C34-725C8EF1E3B2}"/>
              </a:ext>
            </a:extLst>
          </p:cNvPr>
          <p:cNvGrpSpPr/>
          <p:nvPr/>
        </p:nvGrpSpPr>
        <p:grpSpPr>
          <a:xfrm>
            <a:off x="4568452" y="4492224"/>
            <a:ext cx="3115714" cy="1805472"/>
            <a:chOff x="5936246" y="3820884"/>
            <a:chExt cx="3115714" cy="1805472"/>
          </a:xfrm>
        </p:grpSpPr>
        <p:sp>
          <p:nvSpPr>
            <p:cNvPr id="45" name="矩形 9">
              <a:extLst>
                <a:ext uri="{FF2B5EF4-FFF2-40B4-BE49-F238E27FC236}">
                  <a16:creationId xmlns:a16="http://schemas.microsoft.com/office/drawing/2014/main" id="{6B982736-57E1-4A87-B211-0BA1D755A32F}"/>
                </a:ext>
              </a:extLst>
            </p:cNvPr>
            <p:cNvSpPr/>
            <p:nvPr/>
          </p:nvSpPr>
          <p:spPr>
            <a:xfrm>
              <a:off x="5936246" y="3820884"/>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46" name="矩形 45">
              <a:extLst>
                <a:ext uri="{FF2B5EF4-FFF2-40B4-BE49-F238E27FC236}">
                  <a16:creationId xmlns:a16="http://schemas.microsoft.com/office/drawing/2014/main" id="{530DB53B-0A81-405E-8794-67ED398E0BE8}"/>
                </a:ext>
              </a:extLst>
            </p:cNvPr>
            <p:cNvSpPr/>
            <p:nvPr/>
          </p:nvSpPr>
          <p:spPr>
            <a:xfrm>
              <a:off x="5991683" y="4117301"/>
              <a:ext cx="2747010" cy="417830"/>
            </a:xfrm>
            <a:prstGeom prst="rect">
              <a:avLst/>
            </a:prstGeom>
          </p:spPr>
          <p:txBody>
            <a:bodyPr wrap="none">
              <a:spAutoFit/>
            </a:bodyPr>
            <a:lstStyle/>
            <a:p>
              <a:r>
                <a:rPr lang="en-US" altLang="zh-CN" sz="2000" b="1" dirty="0">
                  <a:solidFill>
                    <a:srgbClr val="FFFFFF"/>
                  </a:solidFill>
                  <a:latin typeface="Microsoft YaHei" charset="0"/>
                  <a:ea typeface="Microsoft YaHei" charset="0"/>
                  <a:cs typeface="Microsoft YaHei" charset="0"/>
                </a:rPr>
                <a:t>web</a:t>
              </a:r>
              <a:r>
                <a:rPr lang="zh-CN" altLang="en-US" sz="2000" b="1" dirty="0">
                  <a:solidFill>
                    <a:srgbClr val="FFFFFF"/>
                  </a:solidFill>
                  <a:latin typeface="Microsoft YaHei" charset="0"/>
                  <a:ea typeface="Microsoft YaHei" charset="0"/>
                  <a:cs typeface="Microsoft YaHei" charset="0"/>
                </a:rPr>
                <a:t>开发的数据库工具</a:t>
              </a:r>
            </a:p>
          </p:txBody>
        </p:sp>
      </p:grpSp>
      <p:grpSp>
        <p:nvGrpSpPr>
          <p:cNvPr id="47" name="组合 46">
            <a:extLst>
              <a:ext uri="{FF2B5EF4-FFF2-40B4-BE49-F238E27FC236}">
                <a16:creationId xmlns:a16="http://schemas.microsoft.com/office/drawing/2014/main" id="{A2598CA6-849B-4137-A39E-781D2A4158AE}"/>
              </a:ext>
            </a:extLst>
          </p:cNvPr>
          <p:cNvGrpSpPr/>
          <p:nvPr/>
        </p:nvGrpSpPr>
        <p:grpSpPr>
          <a:xfrm>
            <a:off x="6511424" y="1463040"/>
            <a:ext cx="2651319" cy="1922756"/>
            <a:chOff x="8384701" y="948168"/>
            <a:chExt cx="3115714" cy="1805472"/>
          </a:xfrm>
        </p:grpSpPr>
        <p:sp>
          <p:nvSpPr>
            <p:cNvPr id="48" name="矩形 9">
              <a:extLst>
                <a:ext uri="{FF2B5EF4-FFF2-40B4-BE49-F238E27FC236}">
                  <a16:creationId xmlns:a16="http://schemas.microsoft.com/office/drawing/2014/main" id="{946688F2-8CBC-4A23-BAAD-A7AE01E92407}"/>
                </a:ext>
              </a:extLst>
            </p:cNvPr>
            <p:cNvSpPr/>
            <p:nvPr/>
          </p:nvSpPr>
          <p:spPr>
            <a:xfrm flipV="1">
              <a:off x="8384701" y="948168"/>
              <a:ext cx="3115714"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rgbClr val="40404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latin typeface="Microsoft YaHei" charset="0"/>
                <a:ea typeface="Microsoft YaHei" charset="0"/>
                <a:cs typeface="Microsoft YaHei" charset="0"/>
              </a:endParaRPr>
            </a:p>
          </p:txBody>
        </p:sp>
        <p:sp>
          <p:nvSpPr>
            <p:cNvPr id="49" name="矩形 48">
              <a:extLst>
                <a:ext uri="{FF2B5EF4-FFF2-40B4-BE49-F238E27FC236}">
                  <a16:creationId xmlns:a16="http://schemas.microsoft.com/office/drawing/2014/main" id="{AFECEE4D-B1EF-442C-9E2D-14C459E952F3}"/>
                </a:ext>
              </a:extLst>
            </p:cNvPr>
            <p:cNvSpPr/>
            <p:nvPr/>
          </p:nvSpPr>
          <p:spPr>
            <a:xfrm>
              <a:off x="8440138" y="1283867"/>
              <a:ext cx="2827295" cy="375704"/>
            </a:xfrm>
            <a:prstGeom prst="rect">
              <a:avLst/>
            </a:prstGeom>
          </p:spPr>
          <p:txBody>
            <a:bodyPr wrap="square">
              <a:spAutoFit/>
            </a:bodyPr>
            <a:lstStyle/>
            <a:p>
              <a:r>
                <a:rPr lang="en-US" altLang="zh-CN" sz="2000" b="1" dirty="0">
                  <a:solidFill>
                    <a:srgbClr val="FFFFFF"/>
                  </a:solidFill>
                  <a:latin typeface="Microsoft YaHei" charset="0"/>
                  <a:ea typeface="Microsoft YaHei" charset="0"/>
                  <a:cs typeface="Microsoft YaHei" charset="0"/>
                </a:rPr>
                <a:t>Java</a:t>
              </a:r>
              <a:r>
                <a:rPr lang="zh-CN" altLang="en-US" sz="2000" b="1" dirty="0">
                  <a:solidFill>
                    <a:srgbClr val="FFFFFF"/>
                  </a:solidFill>
                  <a:latin typeface="Microsoft YaHei" charset="0"/>
                  <a:ea typeface="Microsoft YaHei" charset="0"/>
                  <a:cs typeface="Microsoft YaHei" charset="0"/>
                </a:rPr>
                <a:t>日志输出模块</a:t>
              </a:r>
            </a:p>
          </p:txBody>
        </p:sp>
      </p:grpSp>
    </p:spTree>
    <p:extLst>
      <p:ext uri="{BB962C8B-B14F-4D97-AF65-F5344CB8AC3E}">
        <p14:creationId xmlns:p14="http://schemas.microsoft.com/office/powerpoint/2010/main" val="116915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12" presetClass="entr" presetSubtype="4" fill="hold" grpId="0" nodeType="withEffect">
                                  <p:stCondLst>
                                    <p:cond delay="30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par>
                                <p:cTn id="32" presetID="12" presetClass="entr" presetSubtype="1" fill="hold" grpId="0" nodeType="withEffect">
                                  <p:stCondLst>
                                    <p:cond delay="60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p:tgtEl>
                                          <p:spTgt spid="38"/>
                                        </p:tgtEl>
                                        <p:attrNameLst>
                                          <p:attrName>ppt_y</p:attrName>
                                        </p:attrNameLst>
                                      </p:cBhvr>
                                      <p:tavLst>
                                        <p:tav tm="0">
                                          <p:val>
                                            <p:strVal val="#ppt_y-#ppt_h*1.125000"/>
                                          </p:val>
                                        </p:tav>
                                        <p:tav tm="100000">
                                          <p:val>
                                            <p:strVal val="#ppt_y"/>
                                          </p:val>
                                        </p:tav>
                                      </p:tavLst>
                                    </p:anim>
                                    <p:animEffect transition="in" filter="wipe(down)">
                                      <p:cBhvr>
                                        <p:cTn id="35" dur="500"/>
                                        <p:tgtEl>
                                          <p:spTgt spid="38"/>
                                        </p:tgtEl>
                                      </p:cBhvr>
                                    </p:animEffect>
                                  </p:childTnLst>
                                </p:cTn>
                              </p:par>
                              <p:par>
                                <p:cTn id="36" presetID="12" presetClass="entr" presetSubtype="4" fill="hold" grpId="0" nodeType="withEffect">
                                  <p:stCondLst>
                                    <p:cond delay="9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p:tgtEl>
                                          <p:spTgt spid="39"/>
                                        </p:tgtEl>
                                        <p:attrNameLst>
                                          <p:attrName>ppt_y</p:attrName>
                                        </p:attrNameLst>
                                      </p:cBhvr>
                                      <p:tavLst>
                                        <p:tav tm="0">
                                          <p:val>
                                            <p:strVal val="#ppt_y+#ppt_h*1.125000"/>
                                          </p:val>
                                        </p:tav>
                                        <p:tav tm="100000">
                                          <p:val>
                                            <p:strVal val="#ppt_y"/>
                                          </p:val>
                                        </p:tav>
                                      </p:tavLst>
                                    </p:anim>
                                    <p:animEffect transition="in" filter="wipe(up)">
                                      <p:cBhvr>
                                        <p:cTn id="39" dur="500"/>
                                        <p:tgtEl>
                                          <p:spTgt spid="39"/>
                                        </p:tgtEl>
                                      </p:cBhvr>
                                    </p:animEffect>
                                  </p:childTnLst>
                                </p:cTn>
                              </p:par>
                              <p:par>
                                <p:cTn id="40" presetID="12" presetClass="entr" presetSubtype="1" fill="hold" grpId="0" nodeType="withEffect">
                                  <p:stCondLst>
                                    <p:cond delay="120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p:tgtEl>
                                          <p:spTgt spid="40"/>
                                        </p:tgtEl>
                                        <p:attrNameLst>
                                          <p:attrName>ppt_y</p:attrName>
                                        </p:attrNameLst>
                                      </p:cBhvr>
                                      <p:tavLst>
                                        <p:tav tm="0">
                                          <p:val>
                                            <p:strVal val="#ppt_y-#ppt_h*1.125000"/>
                                          </p:val>
                                        </p:tav>
                                        <p:tav tm="100000">
                                          <p:val>
                                            <p:strVal val="#ppt_y"/>
                                          </p:val>
                                        </p:tav>
                                      </p:tavLst>
                                    </p:anim>
                                    <p:animEffect transition="in" filter="wipe(down)">
                                      <p:cBhvr>
                                        <p:cTn id="43" dur="500"/>
                                        <p:tgtEl>
                                          <p:spTgt spid="40"/>
                                        </p:tgtEl>
                                      </p:cBhvr>
                                    </p:animEffect>
                                  </p:childTnLst>
                                </p:cTn>
                              </p:par>
                              <p:par>
                                <p:cTn id="44" presetID="12" presetClass="entr" presetSubtype="1" fill="hold" nodeType="withEffect">
                                  <p:stCondLst>
                                    <p:cond delay="30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p:tgtEl>
                                          <p:spTgt spid="32"/>
                                        </p:tgtEl>
                                        <p:attrNameLst>
                                          <p:attrName>ppt_y</p:attrName>
                                        </p:attrNameLst>
                                      </p:cBhvr>
                                      <p:tavLst>
                                        <p:tav tm="0">
                                          <p:val>
                                            <p:strVal val="#ppt_y-#ppt_h*1.125000"/>
                                          </p:val>
                                        </p:tav>
                                        <p:tav tm="100000">
                                          <p:val>
                                            <p:strVal val="#ppt_y"/>
                                          </p:val>
                                        </p:tav>
                                      </p:tavLst>
                                    </p:anim>
                                    <p:animEffect transition="in" filter="wipe(down)">
                                      <p:cBhvr>
                                        <p:cTn id="47" dur="500"/>
                                        <p:tgtEl>
                                          <p:spTgt spid="32"/>
                                        </p:tgtEl>
                                      </p:cBhvr>
                                    </p:animEffect>
                                  </p:childTnLst>
                                </p:cTn>
                              </p:par>
                              <p:par>
                                <p:cTn id="48" presetID="12" presetClass="entr" presetSubtype="4" fill="hold" nodeType="withEffect">
                                  <p:stCondLst>
                                    <p:cond delay="60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p:tgtEl>
                                          <p:spTgt spid="41"/>
                                        </p:tgtEl>
                                        <p:attrNameLst>
                                          <p:attrName>ppt_y</p:attrName>
                                        </p:attrNameLst>
                                      </p:cBhvr>
                                      <p:tavLst>
                                        <p:tav tm="0">
                                          <p:val>
                                            <p:strVal val="#ppt_y+#ppt_h*1.125000"/>
                                          </p:val>
                                        </p:tav>
                                        <p:tav tm="100000">
                                          <p:val>
                                            <p:strVal val="#ppt_y"/>
                                          </p:val>
                                        </p:tav>
                                      </p:tavLst>
                                    </p:anim>
                                    <p:animEffect transition="in" filter="wipe(up)">
                                      <p:cBhvr>
                                        <p:cTn id="51" dur="500"/>
                                        <p:tgtEl>
                                          <p:spTgt spid="41"/>
                                        </p:tgtEl>
                                      </p:cBhvr>
                                    </p:animEffect>
                                  </p:childTnLst>
                                </p:cTn>
                              </p:par>
                              <p:par>
                                <p:cTn id="52" presetID="12" presetClass="entr" presetSubtype="1" fill="hold" nodeType="withEffect">
                                  <p:stCondLst>
                                    <p:cond delay="90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p:tgtEl>
                                          <p:spTgt spid="44"/>
                                        </p:tgtEl>
                                        <p:attrNameLst>
                                          <p:attrName>ppt_y</p:attrName>
                                        </p:attrNameLst>
                                      </p:cBhvr>
                                      <p:tavLst>
                                        <p:tav tm="0">
                                          <p:val>
                                            <p:strVal val="#ppt_y-#ppt_h*1.125000"/>
                                          </p:val>
                                        </p:tav>
                                        <p:tav tm="100000">
                                          <p:val>
                                            <p:strVal val="#ppt_y"/>
                                          </p:val>
                                        </p:tav>
                                      </p:tavLst>
                                    </p:anim>
                                    <p:animEffect transition="in" filter="wipe(down)">
                                      <p:cBhvr>
                                        <p:cTn id="55" dur="500"/>
                                        <p:tgtEl>
                                          <p:spTgt spid="44"/>
                                        </p:tgtEl>
                                      </p:cBhvr>
                                    </p:animEffect>
                                  </p:childTnLst>
                                </p:cTn>
                              </p:par>
                              <p:par>
                                <p:cTn id="56" presetID="12" presetClass="entr" presetSubtype="4" fill="hold" nodeType="withEffect">
                                  <p:stCondLst>
                                    <p:cond delay="120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p:tgtEl>
                                          <p:spTgt spid="47"/>
                                        </p:tgtEl>
                                        <p:attrNameLst>
                                          <p:attrName>ppt_y</p:attrName>
                                        </p:attrNameLst>
                                      </p:cBhvr>
                                      <p:tavLst>
                                        <p:tav tm="0">
                                          <p:val>
                                            <p:strVal val="#ppt_y+#ppt_h*1.125000"/>
                                          </p:val>
                                        </p:tav>
                                        <p:tav tm="100000">
                                          <p:val>
                                            <p:strVal val="#ppt_y"/>
                                          </p:val>
                                        </p:tav>
                                      </p:tavLst>
                                    </p:anim>
                                    <p:animEffect transition="in" filter="wipe(up)">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7" grpId="0"/>
      <p:bldP spid="38"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50" name="文本框 49">
            <a:extLst>
              <a:ext uri="{FF2B5EF4-FFF2-40B4-BE49-F238E27FC236}">
                <a16:creationId xmlns:a16="http://schemas.microsoft.com/office/drawing/2014/main" id="{7C44CD35-2017-4EA2-9CE8-8DEA651D9ADA}"/>
              </a:ext>
            </a:extLst>
          </p:cNvPr>
          <p:cNvSpPr txBox="1"/>
          <p:nvPr/>
        </p:nvSpPr>
        <p:spPr>
          <a:xfrm>
            <a:off x="172179" y="1125442"/>
            <a:ext cx="10876040" cy="52322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架构和流程</a:t>
            </a:r>
          </a:p>
        </p:txBody>
      </p:sp>
      <p:sp>
        <p:nvSpPr>
          <p:cNvPr id="22" name="流程图: 可选过程 21">
            <a:extLst>
              <a:ext uri="{FF2B5EF4-FFF2-40B4-BE49-F238E27FC236}">
                <a16:creationId xmlns:a16="http://schemas.microsoft.com/office/drawing/2014/main" id="{F9E28AFB-FB65-4BF3-BA55-E17166730E97}"/>
              </a:ext>
            </a:extLst>
          </p:cNvPr>
          <p:cNvSpPr/>
          <p:nvPr/>
        </p:nvSpPr>
        <p:spPr>
          <a:xfrm>
            <a:off x="6948264" y="567266"/>
            <a:ext cx="1380066" cy="34713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23" name="流程图: 过程 22">
            <a:extLst>
              <a:ext uri="{FF2B5EF4-FFF2-40B4-BE49-F238E27FC236}">
                <a16:creationId xmlns:a16="http://schemas.microsoft.com/office/drawing/2014/main" id="{A4201E73-FF8F-4689-A8A2-B64864D2F140}"/>
              </a:ext>
            </a:extLst>
          </p:cNvPr>
          <p:cNvSpPr/>
          <p:nvPr/>
        </p:nvSpPr>
        <p:spPr>
          <a:xfrm>
            <a:off x="6770464" y="1105799"/>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获取海康产品中心一级目录</a:t>
            </a:r>
          </a:p>
        </p:txBody>
      </p:sp>
      <p:sp>
        <p:nvSpPr>
          <p:cNvPr id="24" name="流程图: 过程 23">
            <a:extLst>
              <a:ext uri="{FF2B5EF4-FFF2-40B4-BE49-F238E27FC236}">
                <a16:creationId xmlns:a16="http://schemas.microsoft.com/office/drawing/2014/main" id="{23CA872B-C4AC-49D4-8716-6245B11F0A10}"/>
              </a:ext>
            </a:extLst>
          </p:cNvPr>
          <p:cNvSpPr/>
          <p:nvPr/>
        </p:nvSpPr>
        <p:spPr>
          <a:xfrm>
            <a:off x="6770464" y="181017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获取海康产品中心二到末级目录</a:t>
            </a:r>
          </a:p>
        </p:txBody>
      </p:sp>
      <p:sp>
        <p:nvSpPr>
          <p:cNvPr id="25" name="流程图: 过程 24">
            <a:extLst>
              <a:ext uri="{FF2B5EF4-FFF2-40B4-BE49-F238E27FC236}">
                <a16:creationId xmlns:a16="http://schemas.microsoft.com/office/drawing/2014/main" id="{D230EFE3-98DD-4A82-B76A-30A6F0C3143D}"/>
              </a:ext>
            </a:extLst>
          </p:cNvPr>
          <p:cNvSpPr/>
          <p:nvPr/>
        </p:nvSpPr>
        <p:spPr>
          <a:xfrm>
            <a:off x="6770464" y="252466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获取海康所有产品</a:t>
            </a:r>
            <a:r>
              <a:rPr lang="en-US" altLang="zh-CN" dirty="0"/>
              <a:t>URL</a:t>
            </a:r>
            <a:r>
              <a:rPr lang="zh-CN" altLang="en-US" dirty="0"/>
              <a:t>地址</a:t>
            </a:r>
          </a:p>
        </p:txBody>
      </p:sp>
      <p:sp>
        <p:nvSpPr>
          <p:cNvPr id="26" name="流程图: 过程 25">
            <a:extLst>
              <a:ext uri="{FF2B5EF4-FFF2-40B4-BE49-F238E27FC236}">
                <a16:creationId xmlns:a16="http://schemas.microsoft.com/office/drawing/2014/main" id="{C5E77552-E0F7-46BA-8F44-FEEB48B35820}"/>
              </a:ext>
            </a:extLst>
          </p:cNvPr>
          <p:cNvSpPr/>
          <p:nvPr/>
        </p:nvSpPr>
        <p:spPr>
          <a:xfrm>
            <a:off x="6770464" y="323915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获取海康所有产品</a:t>
            </a:r>
            <a:r>
              <a:rPr lang="en-US" altLang="zh-CN" dirty="0"/>
              <a:t>URL</a:t>
            </a:r>
            <a:r>
              <a:rPr lang="zh-CN" altLang="en-US" dirty="0"/>
              <a:t>地址</a:t>
            </a:r>
          </a:p>
        </p:txBody>
      </p:sp>
      <p:sp>
        <p:nvSpPr>
          <p:cNvPr id="27" name="流程图: 决策 26">
            <a:extLst>
              <a:ext uri="{FF2B5EF4-FFF2-40B4-BE49-F238E27FC236}">
                <a16:creationId xmlns:a16="http://schemas.microsoft.com/office/drawing/2014/main" id="{1C114395-389A-4AA3-BFE8-E30D6E6EF862}"/>
              </a:ext>
            </a:extLst>
          </p:cNvPr>
          <p:cNvSpPr/>
          <p:nvPr/>
        </p:nvSpPr>
        <p:spPr>
          <a:xfrm>
            <a:off x="6770464" y="4683371"/>
            <a:ext cx="1879600" cy="62653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是否云盾拦截</a:t>
            </a:r>
          </a:p>
        </p:txBody>
      </p:sp>
      <p:sp>
        <p:nvSpPr>
          <p:cNvPr id="28" name="流程图: 过程 27">
            <a:extLst>
              <a:ext uri="{FF2B5EF4-FFF2-40B4-BE49-F238E27FC236}">
                <a16:creationId xmlns:a16="http://schemas.microsoft.com/office/drawing/2014/main" id="{FFACCE9B-3DCF-4FEE-8407-33469A0E6A93}"/>
              </a:ext>
            </a:extLst>
          </p:cNvPr>
          <p:cNvSpPr/>
          <p:nvPr/>
        </p:nvSpPr>
        <p:spPr>
          <a:xfrm>
            <a:off x="6770464" y="3953647"/>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抓取每款产品配置及参数明细</a:t>
            </a:r>
          </a:p>
        </p:txBody>
      </p:sp>
      <p:sp>
        <p:nvSpPr>
          <p:cNvPr id="29" name="流程图: 过程 28">
            <a:extLst>
              <a:ext uri="{FF2B5EF4-FFF2-40B4-BE49-F238E27FC236}">
                <a16:creationId xmlns:a16="http://schemas.microsoft.com/office/drawing/2014/main" id="{54ADDCB1-EA59-4843-9D77-ADA01BF85589}"/>
              </a:ext>
            </a:extLst>
          </p:cNvPr>
          <p:cNvSpPr/>
          <p:nvPr/>
        </p:nvSpPr>
        <p:spPr>
          <a:xfrm>
            <a:off x="6770464" y="5843480"/>
            <a:ext cx="187960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保存参数信息到本地目录</a:t>
            </a:r>
          </a:p>
        </p:txBody>
      </p:sp>
      <p:cxnSp>
        <p:nvCxnSpPr>
          <p:cNvPr id="30" name="连接符: 肘形 29">
            <a:extLst>
              <a:ext uri="{FF2B5EF4-FFF2-40B4-BE49-F238E27FC236}">
                <a16:creationId xmlns:a16="http://schemas.microsoft.com/office/drawing/2014/main" id="{3CC4A36B-2A2A-4FAA-B348-026A2B040C19}"/>
              </a:ext>
            </a:extLst>
          </p:cNvPr>
          <p:cNvCxnSpPr>
            <a:stCxn id="27" idx="2"/>
            <a:endCxn id="29" idx="0"/>
          </p:cNvCxnSpPr>
          <p:nvPr/>
        </p:nvCxnSpPr>
        <p:spPr>
          <a:xfrm rot="5400000">
            <a:off x="7443476" y="5576692"/>
            <a:ext cx="533576"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2E816D39-E29F-4C15-A158-29695FB70030}"/>
              </a:ext>
            </a:extLst>
          </p:cNvPr>
          <p:cNvCxnSpPr>
            <a:endCxn id="28" idx="3"/>
          </p:cNvCxnSpPr>
          <p:nvPr/>
        </p:nvCxnSpPr>
        <p:spPr>
          <a:xfrm rot="5400000" flipH="1" flipV="1">
            <a:off x="7504514" y="4426097"/>
            <a:ext cx="1351300" cy="939800"/>
          </a:xfrm>
          <a:prstGeom prst="bentConnector4">
            <a:avLst>
              <a:gd name="adj1" fmla="val 40132"/>
              <a:gd name="adj2" fmla="val 124324"/>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E77696F-7A98-4102-932B-3D04A3A749C6}"/>
              </a:ext>
            </a:extLst>
          </p:cNvPr>
          <p:cNvSpPr txBox="1"/>
          <p:nvPr/>
        </p:nvSpPr>
        <p:spPr>
          <a:xfrm>
            <a:off x="7755891" y="5446020"/>
            <a:ext cx="325730" cy="261610"/>
          </a:xfrm>
          <a:prstGeom prst="rect">
            <a:avLst/>
          </a:prstGeom>
          <a:noFill/>
        </p:spPr>
        <p:txBody>
          <a:bodyPr wrap="none" rtlCol="0">
            <a:spAutoFit/>
          </a:bodyPr>
          <a:lstStyle/>
          <a:p>
            <a:r>
              <a:rPr lang="zh-CN" altLang="en-US" sz="1100" dirty="0"/>
              <a:t>否</a:t>
            </a:r>
            <a:endParaRPr lang="zh-CN" altLang="en-US" dirty="0"/>
          </a:p>
        </p:txBody>
      </p:sp>
      <p:sp>
        <p:nvSpPr>
          <p:cNvPr id="33" name="文本框 32">
            <a:extLst>
              <a:ext uri="{FF2B5EF4-FFF2-40B4-BE49-F238E27FC236}">
                <a16:creationId xmlns:a16="http://schemas.microsoft.com/office/drawing/2014/main" id="{F7950219-FE42-4C6E-BCF3-3DA864C5B3CD}"/>
              </a:ext>
            </a:extLst>
          </p:cNvPr>
          <p:cNvSpPr txBox="1"/>
          <p:nvPr/>
        </p:nvSpPr>
        <p:spPr>
          <a:xfrm>
            <a:off x="8907144" y="4425743"/>
            <a:ext cx="325730" cy="261610"/>
          </a:xfrm>
          <a:prstGeom prst="rect">
            <a:avLst/>
          </a:prstGeom>
          <a:noFill/>
        </p:spPr>
        <p:txBody>
          <a:bodyPr wrap="none" rtlCol="0">
            <a:spAutoFit/>
          </a:bodyPr>
          <a:lstStyle/>
          <a:p>
            <a:r>
              <a:rPr lang="zh-CN" altLang="en-US" sz="1100" dirty="0"/>
              <a:t>是</a:t>
            </a:r>
            <a:endParaRPr lang="zh-CN" altLang="en-US" dirty="0"/>
          </a:p>
        </p:txBody>
      </p:sp>
      <p:cxnSp>
        <p:nvCxnSpPr>
          <p:cNvPr id="34" name="直接箭头连接符 33">
            <a:extLst>
              <a:ext uri="{FF2B5EF4-FFF2-40B4-BE49-F238E27FC236}">
                <a16:creationId xmlns:a16="http://schemas.microsoft.com/office/drawing/2014/main" id="{ACAD711C-DAE1-4024-A68A-98543F090B7C}"/>
              </a:ext>
            </a:extLst>
          </p:cNvPr>
          <p:cNvCxnSpPr>
            <a:stCxn id="22" idx="2"/>
          </p:cNvCxnSpPr>
          <p:nvPr/>
        </p:nvCxnSpPr>
        <p:spPr>
          <a:xfrm flipH="1">
            <a:off x="7634064" y="914400"/>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A76EDBD-2516-4D7D-A3A0-E0BA5DEE8071}"/>
              </a:ext>
            </a:extLst>
          </p:cNvPr>
          <p:cNvCxnSpPr/>
          <p:nvPr/>
        </p:nvCxnSpPr>
        <p:spPr>
          <a:xfrm flipH="1">
            <a:off x="7634064" y="1674442"/>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FBC49EE-8DF5-40ED-9214-1D7E2346EBF6}"/>
              </a:ext>
            </a:extLst>
          </p:cNvPr>
          <p:cNvCxnSpPr/>
          <p:nvPr/>
        </p:nvCxnSpPr>
        <p:spPr>
          <a:xfrm flipH="1">
            <a:off x="7686041" y="2283049"/>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F3A756C-1E23-4610-86A2-D942BB4D5CC3}"/>
              </a:ext>
            </a:extLst>
          </p:cNvPr>
          <p:cNvCxnSpPr/>
          <p:nvPr/>
        </p:nvCxnSpPr>
        <p:spPr>
          <a:xfrm flipH="1">
            <a:off x="7686041" y="3029170"/>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56F10EA-C814-4C6B-96C9-044B713A2663}"/>
              </a:ext>
            </a:extLst>
          </p:cNvPr>
          <p:cNvCxnSpPr/>
          <p:nvPr/>
        </p:nvCxnSpPr>
        <p:spPr>
          <a:xfrm flipH="1">
            <a:off x="7686041" y="3775019"/>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58051B4-7DDE-450F-947C-C3FD768F6A52}"/>
              </a:ext>
            </a:extLst>
          </p:cNvPr>
          <p:cNvCxnSpPr/>
          <p:nvPr/>
        </p:nvCxnSpPr>
        <p:spPr>
          <a:xfrm flipH="1">
            <a:off x="7699681" y="4474276"/>
            <a:ext cx="4233" cy="19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13DE2C8-2D3D-4A7D-8224-CF5BAC851638}"/>
              </a:ext>
            </a:extLst>
          </p:cNvPr>
          <p:cNvPicPr>
            <a:picLocks noChangeAspect="1"/>
          </p:cNvPicPr>
          <p:nvPr/>
        </p:nvPicPr>
        <p:blipFill>
          <a:blip r:embed="rId3"/>
          <a:stretch>
            <a:fillRect/>
          </a:stretch>
        </p:blipFill>
        <p:spPr>
          <a:xfrm>
            <a:off x="179124" y="1757575"/>
            <a:ext cx="6133552" cy="4407729"/>
          </a:xfrm>
          <a:prstGeom prst="rect">
            <a:avLst/>
          </a:prstGeom>
        </p:spPr>
      </p:pic>
    </p:spTree>
    <p:extLst>
      <p:ext uri="{BB962C8B-B14F-4D97-AF65-F5344CB8AC3E}">
        <p14:creationId xmlns:p14="http://schemas.microsoft.com/office/powerpoint/2010/main" val="3526743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50" name="文本框 49">
            <a:extLst>
              <a:ext uri="{FF2B5EF4-FFF2-40B4-BE49-F238E27FC236}">
                <a16:creationId xmlns:a16="http://schemas.microsoft.com/office/drawing/2014/main" id="{7C44CD35-2017-4EA2-9CE8-8DEA651D9ADA}"/>
              </a:ext>
            </a:extLst>
          </p:cNvPr>
          <p:cNvSpPr txBox="1"/>
          <p:nvPr/>
        </p:nvSpPr>
        <p:spPr>
          <a:xfrm>
            <a:off x="172179" y="1125442"/>
            <a:ext cx="10876040" cy="523220"/>
          </a:xfrm>
          <a:prstGeom prst="rect">
            <a:avLst/>
          </a:prstGeom>
          <a:noFill/>
        </p:spPr>
        <p:txBody>
          <a:bodyPr wrap="square" rtlCol="0">
            <a:spAutoFit/>
          </a:bodyPr>
          <a:lstStyle/>
          <a:p>
            <a:r>
              <a:rPr lang="zh-CN" altLang="en-US" sz="2800" b="1" dirty="0">
                <a:latin typeface="微软雅黑" pitchFamily="34" charset="-122"/>
              </a:rPr>
              <a:t>系统实现</a:t>
            </a:r>
            <a:r>
              <a:rPr lang="en-US" altLang="zh-CN" sz="2800" b="1" dirty="0">
                <a:latin typeface="微软雅黑" pitchFamily="34" charset="-122"/>
              </a:rPr>
              <a:t>——</a:t>
            </a:r>
            <a:r>
              <a:rPr lang="zh-CN" altLang="en-US" sz="2800" b="1" dirty="0">
                <a:latin typeface="微软雅黑" pitchFamily="34" charset="-122"/>
              </a:rPr>
              <a:t>技术难点</a:t>
            </a:r>
          </a:p>
        </p:txBody>
      </p:sp>
      <p:grpSp>
        <p:nvGrpSpPr>
          <p:cNvPr id="51" name="组合 50">
            <a:extLst>
              <a:ext uri="{FF2B5EF4-FFF2-40B4-BE49-F238E27FC236}">
                <a16:creationId xmlns:a16="http://schemas.microsoft.com/office/drawing/2014/main" id="{0C4256A1-1E30-44AB-8315-43BDB1A5B910}"/>
              </a:ext>
            </a:extLst>
          </p:cNvPr>
          <p:cNvGrpSpPr/>
          <p:nvPr/>
        </p:nvGrpSpPr>
        <p:grpSpPr>
          <a:xfrm>
            <a:off x="-4964" y="4699396"/>
            <a:ext cx="10553628" cy="1532163"/>
            <a:chOff x="0" y="4045470"/>
            <a:chExt cx="12192672" cy="1532163"/>
          </a:xfrm>
        </p:grpSpPr>
        <p:sp>
          <p:nvSpPr>
            <p:cNvPr id="52" name="矩形 51">
              <a:extLst>
                <a:ext uri="{FF2B5EF4-FFF2-40B4-BE49-F238E27FC236}">
                  <a16:creationId xmlns:a16="http://schemas.microsoft.com/office/drawing/2014/main" id="{A18E273E-D307-49CA-AD7B-8A68E8413C54}"/>
                </a:ext>
              </a:extLst>
            </p:cNvPr>
            <p:cNvSpPr/>
            <p:nvPr/>
          </p:nvSpPr>
          <p:spPr>
            <a:xfrm>
              <a:off x="0" y="4331997"/>
              <a:ext cx="1441349" cy="124563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矩形 52">
              <a:extLst>
                <a:ext uri="{FF2B5EF4-FFF2-40B4-BE49-F238E27FC236}">
                  <a16:creationId xmlns:a16="http://schemas.microsoft.com/office/drawing/2014/main" id="{F0DBD0FF-457B-4DA3-9879-1E2CBC00911D}"/>
                </a:ext>
              </a:extLst>
            </p:cNvPr>
            <p:cNvSpPr/>
            <p:nvPr/>
          </p:nvSpPr>
          <p:spPr>
            <a:xfrm>
              <a:off x="2207273" y="4045470"/>
              <a:ext cx="9985399" cy="88822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矩形 11">
              <a:extLst>
                <a:ext uri="{FF2B5EF4-FFF2-40B4-BE49-F238E27FC236}">
                  <a16:creationId xmlns:a16="http://schemas.microsoft.com/office/drawing/2014/main" id="{83337482-A561-49B4-ACB6-695A4F1177B3}"/>
                </a:ext>
              </a:extLst>
            </p:cNvPr>
            <p:cNvSpPr/>
            <p:nvPr/>
          </p:nvSpPr>
          <p:spPr>
            <a:xfrm flipV="1">
              <a:off x="1427357" y="4047376"/>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1" fmla="*/ 0 w 1826176"/>
                <a:gd name="connsiteY0-2" fmla="*/ 0 h 1133668"/>
                <a:gd name="connsiteX1-3" fmla="*/ 1826176 w 1826176"/>
                <a:gd name="connsiteY1-4" fmla="*/ 0 h 1133668"/>
                <a:gd name="connsiteX2-5" fmla="*/ 556249 w 1826176"/>
                <a:gd name="connsiteY2-6" fmla="*/ 1133668 h 1133668"/>
                <a:gd name="connsiteX3-7" fmla="*/ 0 w 1826176"/>
                <a:gd name="connsiteY3-8" fmla="*/ 934227 h 1133668"/>
                <a:gd name="connsiteX4-9" fmla="*/ 0 w 1826176"/>
                <a:gd name="connsiteY4-10" fmla="*/ 0 h 1133668"/>
                <a:gd name="connsiteX0-11" fmla="*/ 0 w 556249"/>
                <a:gd name="connsiteY0-12" fmla="*/ 0 h 1133668"/>
                <a:gd name="connsiteX1-13" fmla="*/ 524763 w 556249"/>
                <a:gd name="connsiteY1-14" fmla="*/ 461865 h 1133668"/>
                <a:gd name="connsiteX2-15" fmla="*/ 556249 w 556249"/>
                <a:gd name="connsiteY2-16" fmla="*/ 1133668 h 1133668"/>
                <a:gd name="connsiteX3-17" fmla="*/ 0 w 556249"/>
                <a:gd name="connsiteY3-18" fmla="*/ 934227 h 1133668"/>
                <a:gd name="connsiteX4-19" fmla="*/ 0 w 556249"/>
                <a:gd name="connsiteY4-20" fmla="*/ 0 h 1133668"/>
                <a:gd name="connsiteX0-21" fmla="*/ 0 w 598230"/>
                <a:gd name="connsiteY0-22" fmla="*/ 0 h 1133668"/>
                <a:gd name="connsiteX1-23" fmla="*/ 598230 w 598230"/>
                <a:gd name="connsiteY1-24" fmla="*/ 493356 h 1133668"/>
                <a:gd name="connsiteX2-25" fmla="*/ 556249 w 598230"/>
                <a:gd name="connsiteY2-26" fmla="*/ 1133668 h 1133668"/>
                <a:gd name="connsiteX3-27" fmla="*/ 0 w 598230"/>
                <a:gd name="connsiteY3-28" fmla="*/ 934227 h 1133668"/>
                <a:gd name="connsiteX4-29" fmla="*/ 0 w 598230"/>
                <a:gd name="connsiteY4-30" fmla="*/ 0 h 1133668"/>
                <a:gd name="connsiteX0-31" fmla="*/ 0 w 608726"/>
                <a:gd name="connsiteY0-32" fmla="*/ 0 h 1154661"/>
                <a:gd name="connsiteX1-33" fmla="*/ 598230 w 608726"/>
                <a:gd name="connsiteY1-34" fmla="*/ 493356 h 1154661"/>
                <a:gd name="connsiteX2-35" fmla="*/ 608726 w 608726"/>
                <a:gd name="connsiteY2-36" fmla="*/ 1154661 h 1154661"/>
                <a:gd name="connsiteX3-37" fmla="*/ 0 w 608726"/>
                <a:gd name="connsiteY3-38" fmla="*/ 934227 h 1154661"/>
                <a:gd name="connsiteX4-39" fmla="*/ 0 w 608726"/>
                <a:gd name="connsiteY4-40" fmla="*/ 0 h 1154661"/>
                <a:gd name="connsiteX0-41" fmla="*/ 0 w 598230"/>
                <a:gd name="connsiteY0-42" fmla="*/ 0 h 1144165"/>
                <a:gd name="connsiteX1-43" fmla="*/ 598230 w 598230"/>
                <a:gd name="connsiteY1-44" fmla="*/ 493356 h 1144165"/>
                <a:gd name="connsiteX2-45" fmla="*/ 577240 w 598230"/>
                <a:gd name="connsiteY2-46" fmla="*/ 1144165 h 1144165"/>
                <a:gd name="connsiteX3-47" fmla="*/ 0 w 598230"/>
                <a:gd name="connsiteY3-48" fmla="*/ 934227 h 1144165"/>
                <a:gd name="connsiteX4-49" fmla="*/ 0 w 598230"/>
                <a:gd name="connsiteY4-50" fmla="*/ 0 h 1144165"/>
                <a:gd name="connsiteX0-51" fmla="*/ 0 w 577240"/>
                <a:gd name="connsiteY0-52" fmla="*/ 0 h 1144165"/>
                <a:gd name="connsiteX1-53" fmla="*/ 559424 w 577240"/>
                <a:gd name="connsiteY1-54" fmla="*/ 493356 h 1144165"/>
                <a:gd name="connsiteX2-55" fmla="*/ 577240 w 577240"/>
                <a:gd name="connsiteY2-56" fmla="*/ 1144165 h 1144165"/>
                <a:gd name="connsiteX3-57" fmla="*/ 0 w 577240"/>
                <a:gd name="connsiteY3-58" fmla="*/ 934227 h 1144165"/>
                <a:gd name="connsiteX4-59" fmla="*/ 0 w 577240"/>
                <a:gd name="connsiteY4-60" fmla="*/ 0 h 1144165"/>
                <a:gd name="connsiteX0-61" fmla="*/ 0 w 584118"/>
                <a:gd name="connsiteY0-62" fmla="*/ 0 h 1144165"/>
                <a:gd name="connsiteX1-63" fmla="*/ 584118 w 584118"/>
                <a:gd name="connsiteY1-64" fmla="*/ 486300 h 1144165"/>
                <a:gd name="connsiteX2-65" fmla="*/ 577240 w 584118"/>
                <a:gd name="connsiteY2-66" fmla="*/ 1144165 h 1144165"/>
                <a:gd name="connsiteX3-67" fmla="*/ 0 w 584118"/>
                <a:gd name="connsiteY3-68" fmla="*/ 934227 h 1144165"/>
                <a:gd name="connsiteX4-69" fmla="*/ 0 w 584118"/>
                <a:gd name="connsiteY4-70" fmla="*/ 0 h 1144165"/>
                <a:gd name="connsiteX0-71" fmla="*/ 0 w 584937"/>
                <a:gd name="connsiteY0-72" fmla="*/ 0 h 1147693"/>
                <a:gd name="connsiteX1-73" fmla="*/ 584118 w 584937"/>
                <a:gd name="connsiteY1-74" fmla="*/ 486300 h 1147693"/>
                <a:gd name="connsiteX2-75" fmla="*/ 584295 w 584937"/>
                <a:gd name="connsiteY2-76" fmla="*/ 1147693 h 1147693"/>
                <a:gd name="connsiteX3-77" fmla="*/ 0 w 584937"/>
                <a:gd name="connsiteY3-78" fmla="*/ 934227 h 1147693"/>
                <a:gd name="connsiteX4-79" fmla="*/ 0 w 584937"/>
                <a:gd name="connsiteY4-80" fmla="*/ 0 h 1147693"/>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5" name="文本框 54">
              <a:extLst>
                <a:ext uri="{FF2B5EF4-FFF2-40B4-BE49-F238E27FC236}">
                  <a16:creationId xmlns:a16="http://schemas.microsoft.com/office/drawing/2014/main" id="{3E08F6AD-88E5-4602-9F42-1753BE2D5B57}"/>
                </a:ext>
              </a:extLst>
            </p:cNvPr>
            <p:cNvSpPr txBox="1"/>
            <p:nvPr/>
          </p:nvSpPr>
          <p:spPr>
            <a:xfrm>
              <a:off x="203363" y="4461769"/>
              <a:ext cx="950901" cy="913007"/>
            </a:xfrm>
            <a:prstGeom prst="rect">
              <a:avLst/>
            </a:prstGeom>
            <a:noFill/>
          </p:spPr>
          <p:txBody>
            <a:bodyPr wrap="none" rtlCol="0">
              <a:spAutoFit/>
            </a:bodyPr>
            <a:lstStyle/>
            <a:p>
              <a:r>
                <a:rPr kumimoji="1" lang="en-US" altLang="zh-CN" sz="5335" b="1" dirty="0">
                  <a:solidFill>
                    <a:srgbClr val="FFFFFF"/>
                  </a:solidFill>
                </a:rPr>
                <a:t>03</a:t>
              </a:r>
              <a:endParaRPr kumimoji="1" lang="zh-CN" altLang="en-US" sz="5335" b="1" dirty="0">
                <a:solidFill>
                  <a:srgbClr val="FFFFFF"/>
                </a:solidFill>
              </a:endParaRPr>
            </a:p>
          </p:txBody>
        </p:sp>
      </p:grpSp>
      <p:grpSp>
        <p:nvGrpSpPr>
          <p:cNvPr id="56" name="组合 55">
            <a:extLst>
              <a:ext uri="{FF2B5EF4-FFF2-40B4-BE49-F238E27FC236}">
                <a16:creationId xmlns:a16="http://schemas.microsoft.com/office/drawing/2014/main" id="{F9616DAA-8B35-430D-9291-28B13FBF1AB1}"/>
              </a:ext>
            </a:extLst>
          </p:cNvPr>
          <p:cNvGrpSpPr/>
          <p:nvPr/>
        </p:nvGrpSpPr>
        <p:grpSpPr>
          <a:xfrm>
            <a:off x="-4964" y="1916832"/>
            <a:ext cx="10620672" cy="1612255"/>
            <a:chOff x="0" y="1343867"/>
            <a:chExt cx="12192001" cy="1532165"/>
          </a:xfrm>
        </p:grpSpPr>
        <p:sp>
          <p:nvSpPr>
            <p:cNvPr id="57" name="矩形 56">
              <a:extLst>
                <a:ext uri="{FF2B5EF4-FFF2-40B4-BE49-F238E27FC236}">
                  <a16:creationId xmlns:a16="http://schemas.microsoft.com/office/drawing/2014/main" id="{00F1898F-4587-47D9-8C96-F64A997D8E37}"/>
                </a:ext>
              </a:extLst>
            </p:cNvPr>
            <p:cNvSpPr/>
            <p:nvPr/>
          </p:nvSpPr>
          <p:spPr>
            <a:xfrm>
              <a:off x="0" y="1343867"/>
              <a:ext cx="1441349" cy="124563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8" name="矩形 57">
              <a:extLst>
                <a:ext uri="{FF2B5EF4-FFF2-40B4-BE49-F238E27FC236}">
                  <a16:creationId xmlns:a16="http://schemas.microsoft.com/office/drawing/2014/main" id="{6D07CC30-FD0C-437F-8B5C-6515D4A0FAE8}"/>
                </a:ext>
              </a:extLst>
            </p:cNvPr>
            <p:cNvSpPr/>
            <p:nvPr/>
          </p:nvSpPr>
          <p:spPr>
            <a:xfrm>
              <a:off x="2213304" y="1987809"/>
              <a:ext cx="9978697" cy="888223"/>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9" name="矩形 11">
              <a:extLst>
                <a:ext uri="{FF2B5EF4-FFF2-40B4-BE49-F238E27FC236}">
                  <a16:creationId xmlns:a16="http://schemas.microsoft.com/office/drawing/2014/main" id="{78DD5AF0-1AC0-4E0A-BB73-8D255C17B8CA}"/>
                </a:ext>
              </a:extLst>
            </p:cNvPr>
            <p:cNvSpPr/>
            <p:nvPr/>
          </p:nvSpPr>
          <p:spPr>
            <a:xfrm>
              <a:off x="1436362" y="1343869"/>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1" fmla="*/ 0 w 1826176"/>
                <a:gd name="connsiteY0-2" fmla="*/ 0 h 1133668"/>
                <a:gd name="connsiteX1-3" fmla="*/ 1826176 w 1826176"/>
                <a:gd name="connsiteY1-4" fmla="*/ 0 h 1133668"/>
                <a:gd name="connsiteX2-5" fmla="*/ 556249 w 1826176"/>
                <a:gd name="connsiteY2-6" fmla="*/ 1133668 h 1133668"/>
                <a:gd name="connsiteX3-7" fmla="*/ 0 w 1826176"/>
                <a:gd name="connsiteY3-8" fmla="*/ 934227 h 1133668"/>
                <a:gd name="connsiteX4-9" fmla="*/ 0 w 1826176"/>
                <a:gd name="connsiteY4-10" fmla="*/ 0 h 1133668"/>
                <a:gd name="connsiteX0-11" fmla="*/ 0 w 556249"/>
                <a:gd name="connsiteY0-12" fmla="*/ 0 h 1133668"/>
                <a:gd name="connsiteX1-13" fmla="*/ 524763 w 556249"/>
                <a:gd name="connsiteY1-14" fmla="*/ 461865 h 1133668"/>
                <a:gd name="connsiteX2-15" fmla="*/ 556249 w 556249"/>
                <a:gd name="connsiteY2-16" fmla="*/ 1133668 h 1133668"/>
                <a:gd name="connsiteX3-17" fmla="*/ 0 w 556249"/>
                <a:gd name="connsiteY3-18" fmla="*/ 934227 h 1133668"/>
                <a:gd name="connsiteX4-19" fmla="*/ 0 w 556249"/>
                <a:gd name="connsiteY4-20" fmla="*/ 0 h 1133668"/>
                <a:gd name="connsiteX0-21" fmla="*/ 0 w 598230"/>
                <a:gd name="connsiteY0-22" fmla="*/ 0 h 1133668"/>
                <a:gd name="connsiteX1-23" fmla="*/ 598230 w 598230"/>
                <a:gd name="connsiteY1-24" fmla="*/ 493356 h 1133668"/>
                <a:gd name="connsiteX2-25" fmla="*/ 556249 w 598230"/>
                <a:gd name="connsiteY2-26" fmla="*/ 1133668 h 1133668"/>
                <a:gd name="connsiteX3-27" fmla="*/ 0 w 598230"/>
                <a:gd name="connsiteY3-28" fmla="*/ 934227 h 1133668"/>
                <a:gd name="connsiteX4-29" fmla="*/ 0 w 598230"/>
                <a:gd name="connsiteY4-30" fmla="*/ 0 h 1133668"/>
                <a:gd name="connsiteX0-31" fmla="*/ 0 w 608726"/>
                <a:gd name="connsiteY0-32" fmla="*/ 0 h 1154661"/>
                <a:gd name="connsiteX1-33" fmla="*/ 598230 w 608726"/>
                <a:gd name="connsiteY1-34" fmla="*/ 493356 h 1154661"/>
                <a:gd name="connsiteX2-35" fmla="*/ 608726 w 608726"/>
                <a:gd name="connsiteY2-36" fmla="*/ 1154661 h 1154661"/>
                <a:gd name="connsiteX3-37" fmla="*/ 0 w 608726"/>
                <a:gd name="connsiteY3-38" fmla="*/ 934227 h 1154661"/>
                <a:gd name="connsiteX4-39" fmla="*/ 0 w 608726"/>
                <a:gd name="connsiteY4-40" fmla="*/ 0 h 1154661"/>
                <a:gd name="connsiteX0-41" fmla="*/ 0 w 598230"/>
                <a:gd name="connsiteY0-42" fmla="*/ 0 h 1144165"/>
                <a:gd name="connsiteX1-43" fmla="*/ 598230 w 598230"/>
                <a:gd name="connsiteY1-44" fmla="*/ 493356 h 1144165"/>
                <a:gd name="connsiteX2-45" fmla="*/ 577240 w 598230"/>
                <a:gd name="connsiteY2-46" fmla="*/ 1144165 h 1144165"/>
                <a:gd name="connsiteX3-47" fmla="*/ 0 w 598230"/>
                <a:gd name="connsiteY3-48" fmla="*/ 934227 h 1144165"/>
                <a:gd name="connsiteX4-49" fmla="*/ 0 w 598230"/>
                <a:gd name="connsiteY4-50" fmla="*/ 0 h 1144165"/>
                <a:gd name="connsiteX0-51" fmla="*/ 0 w 577240"/>
                <a:gd name="connsiteY0-52" fmla="*/ 0 h 1144165"/>
                <a:gd name="connsiteX1-53" fmla="*/ 559424 w 577240"/>
                <a:gd name="connsiteY1-54" fmla="*/ 493356 h 1144165"/>
                <a:gd name="connsiteX2-55" fmla="*/ 577240 w 577240"/>
                <a:gd name="connsiteY2-56" fmla="*/ 1144165 h 1144165"/>
                <a:gd name="connsiteX3-57" fmla="*/ 0 w 577240"/>
                <a:gd name="connsiteY3-58" fmla="*/ 934227 h 1144165"/>
                <a:gd name="connsiteX4-59" fmla="*/ 0 w 577240"/>
                <a:gd name="connsiteY4-60" fmla="*/ 0 h 1144165"/>
                <a:gd name="connsiteX0-61" fmla="*/ 0 w 584118"/>
                <a:gd name="connsiteY0-62" fmla="*/ 0 h 1144165"/>
                <a:gd name="connsiteX1-63" fmla="*/ 584118 w 584118"/>
                <a:gd name="connsiteY1-64" fmla="*/ 486300 h 1144165"/>
                <a:gd name="connsiteX2-65" fmla="*/ 577240 w 584118"/>
                <a:gd name="connsiteY2-66" fmla="*/ 1144165 h 1144165"/>
                <a:gd name="connsiteX3-67" fmla="*/ 0 w 584118"/>
                <a:gd name="connsiteY3-68" fmla="*/ 934227 h 1144165"/>
                <a:gd name="connsiteX4-69" fmla="*/ 0 w 584118"/>
                <a:gd name="connsiteY4-70" fmla="*/ 0 h 1144165"/>
                <a:gd name="connsiteX0-71" fmla="*/ 0 w 584937"/>
                <a:gd name="connsiteY0-72" fmla="*/ 0 h 1147693"/>
                <a:gd name="connsiteX1-73" fmla="*/ 584118 w 584937"/>
                <a:gd name="connsiteY1-74" fmla="*/ 486300 h 1147693"/>
                <a:gd name="connsiteX2-75" fmla="*/ 584295 w 584937"/>
                <a:gd name="connsiteY2-76" fmla="*/ 1147693 h 1147693"/>
                <a:gd name="connsiteX3-77" fmla="*/ 0 w 584937"/>
                <a:gd name="connsiteY3-78" fmla="*/ 934227 h 1147693"/>
                <a:gd name="connsiteX4-79" fmla="*/ 0 w 584937"/>
                <a:gd name="connsiteY4-80" fmla="*/ 0 h 1147693"/>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0" name="文本框 59">
              <a:extLst>
                <a:ext uri="{FF2B5EF4-FFF2-40B4-BE49-F238E27FC236}">
                  <a16:creationId xmlns:a16="http://schemas.microsoft.com/office/drawing/2014/main" id="{A9AB4BE9-9E1D-4439-BB46-D21BC22EBA28}"/>
                </a:ext>
              </a:extLst>
            </p:cNvPr>
            <p:cNvSpPr txBox="1"/>
            <p:nvPr/>
          </p:nvSpPr>
          <p:spPr>
            <a:xfrm>
              <a:off x="203363" y="1515885"/>
              <a:ext cx="950901" cy="913007"/>
            </a:xfrm>
            <a:prstGeom prst="rect">
              <a:avLst/>
            </a:prstGeom>
            <a:noFill/>
          </p:spPr>
          <p:txBody>
            <a:bodyPr wrap="none" rtlCol="0">
              <a:spAutoFit/>
            </a:bodyPr>
            <a:lstStyle/>
            <a:p>
              <a:r>
                <a:rPr kumimoji="1" lang="en-US" altLang="zh-CN" sz="5335" b="1" dirty="0">
                  <a:solidFill>
                    <a:srgbClr val="FFFFFF"/>
                  </a:solidFill>
                </a:rPr>
                <a:t>01</a:t>
              </a:r>
              <a:endParaRPr kumimoji="1" lang="zh-CN" altLang="en-US" sz="5335" b="1" dirty="0">
                <a:solidFill>
                  <a:srgbClr val="FFFFFF"/>
                </a:solidFill>
              </a:endParaRPr>
            </a:p>
          </p:txBody>
        </p:sp>
        <p:sp>
          <p:nvSpPr>
            <p:cNvPr id="61" name="矩形 60">
              <a:extLst>
                <a:ext uri="{FF2B5EF4-FFF2-40B4-BE49-F238E27FC236}">
                  <a16:creationId xmlns:a16="http://schemas.microsoft.com/office/drawing/2014/main" id="{8C8E7317-9FEB-495C-83C6-D22019B65ECA}"/>
                </a:ext>
              </a:extLst>
            </p:cNvPr>
            <p:cNvSpPr/>
            <p:nvPr/>
          </p:nvSpPr>
          <p:spPr>
            <a:xfrm>
              <a:off x="2719518" y="2145688"/>
              <a:ext cx="8937223" cy="544026"/>
            </a:xfrm>
            <a:prstGeom prst="rect">
              <a:avLst/>
            </a:prstGeom>
          </p:spPr>
          <p:txBody>
            <a:bodyPr wrap="square">
              <a:spAutoFit/>
            </a:bodyPr>
            <a:lstStyle/>
            <a:p>
              <a:pPr>
                <a:lnSpc>
                  <a:spcPct val="130000"/>
                </a:lnSpc>
              </a:pPr>
              <a:r>
                <a:rPr lang="en-US" altLang="zh-CN" sz="2400" b="1" dirty="0">
                  <a:solidFill>
                    <a:srgbClr val="FFFFFF"/>
                  </a:solidFill>
                  <a:latin typeface="微软雅黑" pitchFamily="34" charset="-122"/>
                </a:rPr>
                <a:t>AJAX</a:t>
              </a:r>
              <a:r>
                <a:rPr lang="zh-CN" altLang="en-US" sz="2400" b="1" dirty="0">
                  <a:solidFill>
                    <a:srgbClr val="FFFFFF"/>
                  </a:solidFill>
                  <a:latin typeface="微软雅黑" pitchFamily="34" charset="-122"/>
                </a:rPr>
                <a:t>异步刷新动态加载信息抓取</a:t>
              </a:r>
            </a:p>
          </p:txBody>
        </p:sp>
      </p:grpSp>
      <p:grpSp>
        <p:nvGrpSpPr>
          <p:cNvPr id="62" name="组合 61">
            <a:extLst>
              <a:ext uri="{FF2B5EF4-FFF2-40B4-BE49-F238E27FC236}">
                <a16:creationId xmlns:a16="http://schemas.microsoft.com/office/drawing/2014/main" id="{6AF77FC4-46EB-4782-8C09-443DE2D2A3B8}"/>
              </a:ext>
            </a:extLst>
          </p:cNvPr>
          <p:cNvGrpSpPr/>
          <p:nvPr/>
        </p:nvGrpSpPr>
        <p:grpSpPr>
          <a:xfrm>
            <a:off x="-4964" y="3308706"/>
            <a:ext cx="10620672" cy="1979001"/>
            <a:chOff x="0" y="2757455"/>
            <a:chExt cx="12192001" cy="1880693"/>
          </a:xfrm>
        </p:grpSpPr>
        <p:sp>
          <p:nvSpPr>
            <p:cNvPr id="63" name="矩形 62">
              <a:extLst>
                <a:ext uri="{FF2B5EF4-FFF2-40B4-BE49-F238E27FC236}">
                  <a16:creationId xmlns:a16="http://schemas.microsoft.com/office/drawing/2014/main" id="{C2A24BDF-9B7F-408A-AFE5-FF15FA792570}"/>
                </a:ext>
              </a:extLst>
            </p:cNvPr>
            <p:cNvSpPr/>
            <p:nvPr/>
          </p:nvSpPr>
          <p:spPr>
            <a:xfrm>
              <a:off x="0" y="2757455"/>
              <a:ext cx="1441349" cy="1245636"/>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4" name="矩形 63">
              <a:extLst>
                <a:ext uri="{FF2B5EF4-FFF2-40B4-BE49-F238E27FC236}">
                  <a16:creationId xmlns:a16="http://schemas.microsoft.com/office/drawing/2014/main" id="{6A2575B3-17B1-4A19-B1A1-2D86D9C53719}"/>
                </a:ext>
              </a:extLst>
            </p:cNvPr>
            <p:cNvSpPr/>
            <p:nvPr/>
          </p:nvSpPr>
          <p:spPr>
            <a:xfrm>
              <a:off x="2213304" y="3016639"/>
              <a:ext cx="9978697" cy="888223"/>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5" name="矩形 13">
              <a:extLst>
                <a:ext uri="{FF2B5EF4-FFF2-40B4-BE49-F238E27FC236}">
                  <a16:creationId xmlns:a16="http://schemas.microsoft.com/office/drawing/2014/main" id="{53909F98-8807-4F60-A55B-1571D26BDAD1}"/>
                </a:ext>
              </a:extLst>
            </p:cNvPr>
            <p:cNvSpPr/>
            <p:nvPr/>
          </p:nvSpPr>
          <p:spPr>
            <a:xfrm>
              <a:off x="1436361" y="2757455"/>
              <a:ext cx="784905" cy="1245636"/>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1" fmla="*/ 0 w 1826176"/>
                <a:gd name="connsiteY0-2" fmla="*/ 0 h 934227"/>
                <a:gd name="connsiteX1-3" fmla="*/ 546455 w 1826176"/>
                <a:gd name="connsiteY1-4" fmla="*/ 230621 h 934227"/>
                <a:gd name="connsiteX2-5" fmla="*/ 1826176 w 1826176"/>
                <a:gd name="connsiteY2-6" fmla="*/ 934227 h 934227"/>
                <a:gd name="connsiteX3-7" fmla="*/ 0 w 1826176"/>
                <a:gd name="connsiteY3-8" fmla="*/ 934227 h 934227"/>
                <a:gd name="connsiteX4-9" fmla="*/ 0 w 1826176"/>
                <a:gd name="connsiteY4-10" fmla="*/ 0 h 934227"/>
                <a:gd name="connsiteX0-11" fmla="*/ 0 w 546455"/>
                <a:gd name="connsiteY0-12" fmla="*/ 0 h 934227"/>
                <a:gd name="connsiteX1-13" fmla="*/ 546455 w 546455"/>
                <a:gd name="connsiteY1-14" fmla="*/ 230621 h 934227"/>
                <a:gd name="connsiteX2-15" fmla="*/ 367813 w 546455"/>
                <a:gd name="connsiteY2-16" fmla="*/ 716599 h 934227"/>
                <a:gd name="connsiteX3-17" fmla="*/ 0 w 546455"/>
                <a:gd name="connsiteY3-18" fmla="*/ 934227 h 934227"/>
                <a:gd name="connsiteX4-19" fmla="*/ 0 w 546455"/>
                <a:gd name="connsiteY4-20" fmla="*/ 0 h 934227"/>
                <a:gd name="connsiteX0-21" fmla="*/ 0 w 585431"/>
                <a:gd name="connsiteY0-22" fmla="*/ 0 h 934227"/>
                <a:gd name="connsiteX1-23" fmla="*/ 546455 w 585431"/>
                <a:gd name="connsiteY1-24" fmla="*/ 230621 h 934227"/>
                <a:gd name="connsiteX2-25" fmla="*/ 585431 w 585431"/>
                <a:gd name="connsiteY2-26" fmla="*/ 856271 h 934227"/>
                <a:gd name="connsiteX3-27" fmla="*/ 0 w 585431"/>
                <a:gd name="connsiteY3-28" fmla="*/ 934227 h 934227"/>
                <a:gd name="connsiteX4-29" fmla="*/ 0 w 585431"/>
                <a:gd name="connsiteY4-30" fmla="*/ 0 h 934227"/>
                <a:gd name="connsiteX0-31" fmla="*/ 0 w 585431"/>
                <a:gd name="connsiteY0-32" fmla="*/ 0 h 934227"/>
                <a:gd name="connsiteX1-33" fmla="*/ 585431 w 585431"/>
                <a:gd name="connsiteY1-34" fmla="*/ 204636 h 934227"/>
                <a:gd name="connsiteX2-35" fmla="*/ 585431 w 585431"/>
                <a:gd name="connsiteY2-36" fmla="*/ 856271 h 934227"/>
                <a:gd name="connsiteX3-37" fmla="*/ 0 w 585431"/>
                <a:gd name="connsiteY3-38" fmla="*/ 934227 h 934227"/>
                <a:gd name="connsiteX4-39" fmla="*/ 0 w 585431"/>
                <a:gd name="connsiteY4-40" fmla="*/ 0 h 934227"/>
                <a:gd name="connsiteX0-41" fmla="*/ 0 w 588679"/>
                <a:gd name="connsiteY0-42" fmla="*/ 0 h 934227"/>
                <a:gd name="connsiteX1-43" fmla="*/ 588679 w 588679"/>
                <a:gd name="connsiteY1-44" fmla="*/ 194891 h 934227"/>
                <a:gd name="connsiteX2-45" fmla="*/ 585431 w 588679"/>
                <a:gd name="connsiteY2-46" fmla="*/ 856271 h 934227"/>
                <a:gd name="connsiteX3-47" fmla="*/ 0 w 588679"/>
                <a:gd name="connsiteY3-48" fmla="*/ 934227 h 934227"/>
                <a:gd name="connsiteX4-49" fmla="*/ 0 w 588679"/>
                <a:gd name="connsiteY4-50" fmla="*/ 0 h 934227"/>
              </a:gdLst>
              <a:ahLst/>
              <a:cxnLst>
                <a:cxn ang="0">
                  <a:pos x="connsiteX0-41" y="connsiteY0-42"/>
                </a:cxn>
                <a:cxn ang="0">
                  <a:pos x="connsiteX1-43" y="connsiteY1-44"/>
                </a:cxn>
                <a:cxn ang="0">
                  <a:pos x="connsiteX2-45" y="connsiteY2-46"/>
                </a:cxn>
                <a:cxn ang="0">
                  <a:pos x="connsiteX3-47" y="connsiteY3-48"/>
                </a:cxn>
                <a:cxn ang="0">
                  <a:pos x="connsiteX4-49" y="connsiteY4-50"/>
                </a:cxn>
              </a:cxnLst>
              <a:rect l="l" t="t" r="r" b="b"/>
              <a:pathLst>
                <a:path w="588679" h="934227">
                  <a:moveTo>
                    <a:pt x="0" y="0"/>
                  </a:moveTo>
                  <a:lnTo>
                    <a:pt x="588679" y="194891"/>
                  </a:lnTo>
                  <a:cubicBezTo>
                    <a:pt x="587596" y="415351"/>
                    <a:pt x="586514" y="635811"/>
                    <a:pt x="585431" y="856271"/>
                  </a:cubicBezTo>
                  <a:lnTo>
                    <a:pt x="0" y="934227"/>
                  </a:lnTo>
                  <a:lnTo>
                    <a:pt x="0" y="0"/>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6" name="文本框 65">
              <a:extLst>
                <a:ext uri="{FF2B5EF4-FFF2-40B4-BE49-F238E27FC236}">
                  <a16:creationId xmlns:a16="http://schemas.microsoft.com/office/drawing/2014/main" id="{1679037D-E737-4D9D-A56F-64472B9804F8}"/>
                </a:ext>
              </a:extLst>
            </p:cNvPr>
            <p:cNvSpPr txBox="1"/>
            <p:nvPr/>
          </p:nvSpPr>
          <p:spPr>
            <a:xfrm>
              <a:off x="203363" y="2932015"/>
              <a:ext cx="950901" cy="913007"/>
            </a:xfrm>
            <a:prstGeom prst="rect">
              <a:avLst/>
            </a:prstGeom>
            <a:noFill/>
          </p:spPr>
          <p:txBody>
            <a:bodyPr wrap="none" rtlCol="0">
              <a:spAutoFit/>
            </a:bodyPr>
            <a:lstStyle/>
            <a:p>
              <a:r>
                <a:rPr kumimoji="1" lang="en-US" altLang="zh-CN" sz="5335" b="1" dirty="0">
                  <a:solidFill>
                    <a:srgbClr val="FFFFFF"/>
                  </a:solidFill>
                </a:rPr>
                <a:t>02</a:t>
              </a:r>
              <a:endParaRPr kumimoji="1" lang="zh-CN" altLang="en-US" sz="5335" b="1" dirty="0">
                <a:solidFill>
                  <a:srgbClr val="FFFFFF"/>
                </a:solidFill>
              </a:endParaRPr>
            </a:p>
          </p:txBody>
        </p:sp>
        <p:sp>
          <p:nvSpPr>
            <p:cNvPr id="67" name="矩形 66">
              <a:extLst>
                <a:ext uri="{FF2B5EF4-FFF2-40B4-BE49-F238E27FC236}">
                  <a16:creationId xmlns:a16="http://schemas.microsoft.com/office/drawing/2014/main" id="{06A20C59-AFC4-4A69-BD27-5432912C69D5}"/>
                </a:ext>
              </a:extLst>
            </p:cNvPr>
            <p:cNvSpPr/>
            <p:nvPr/>
          </p:nvSpPr>
          <p:spPr>
            <a:xfrm>
              <a:off x="2719518" y="3132596"/>
              <a:ext cx="8937223" cy="499545"/>
            </a:xfrm>
            <a:prstGeom prst="rect">
              <a:avLst/>
            </a:prstGeom>
          </p:spPr>
          <p:txBody>
            <a:bodyPr wrap="square">
              <a:spAutoFit/>
            </a:bodyPr>
            <a:lstStyle/>
            <a:p>
              <a:pPr>
                <a:lnSpc>
                  <a:spcPct val="130000"/>
                </a:lnSpc>
              </a:pPr>
              <a:r>
                <a:rPr lang="en-US" altLang="zh-CN" sz="2400" b="1" dirty="0">
                  <a:solidFill>
                    <a:srgbClr val="FFFFFF"/>
                  </a:solidFill>
                  <a:latin typeface="微软雅黑" pitchFamily="34" charset="-122"/>
                </a:rPr>
                <a:t>365GCD</a:t>
              </a:r>
              <a:r>
                <a:rPr lang="zh-CN" altLang="en-US" sz="2400" b="1" dirty="0">
                  <a:solidFill>
                    <a:srgbClr val="FFFFFF"/>
                  </a:solidFill>
                  <a:latin typeface="微软雅黑" pitchFamily="34" charset="-122"/>
                </a:rPr>
                <a:t>云盾反爬虫绕过</a:t>
              </a:r>
            </a:p>
          </p:txBody>
        </p:sp>
        <p:sp>
          <p:nvSpPr>
            <p:cNvPr id="68" name="矩形 67">
              <a:extLst>
                <a:ext uri="{FF2B5EF4-FFF2-40B4-BE49-F238E27FC236}">
                  <a16:creationId xmlns:a16="http://schemas.microsoft.com/office/drawing/2014/main" id="{60EA332E-5C48-47CE-97C4-0C4EB40B7C33}"/>
                </a:ext>
              </a:extLst>
            </p:cNvPr>
            <p:cNvSpPr/>
            <p:nvPr/>
          </p:nvSpPr>
          <p:spPr>
            <a:xfrm>
              <a:off x="2719518" y="4138603"/>
              <a:ext cx="8937223" cy="499545"/>
            </a:xfrm>
            <a:prstGeom prst="rect">
              <a:avLst/>
            </a:prstGeom>
          </p:spPr>
          <p:txBody>
            <a:bodyPr wrap="square">
              <a:spAutoFit/>
            </a:bodyPr>
            <a:lstStyle/>
            <a:p>
              <a:pPr>
                <a:lnSpc>
                  <a:spcPct val="130000"/>
                </a:lnSpc>
              </a:pPr>
              <a:r>
                <a:rPr lang="en-US" altLang="zh-CN" sz="2400" b="1" dirty="0">
                  <a:solidFill>
                    <a:srgbClr val="FFFFFF"/>
                  </a:solidFill>
                  <a:latin typeface="微软雅黑" pitchFamily="34" charset="-122"/>
                </a:rPr>
                <a:t>Selenium</a:t>
              </a:r>
              <a:r>
                <a:rPr lang="zh-CN" altLang="en-US" sz="2400" b="1" dirty="0">
                  <a:solidFill>
                    <a:srgbClr val="FFFFFF"/>
                  </a:solidFill>
                  <a:latin typeface="微软雅黑" pitchFamily="34" charset="-122"/>
                </a:rPr>
                <a:t>浏览器自动化框架</a:t>
              </a:r>
              <a:endParaRPr lang="en-US" altLang="zh-CN" sz="2400" b="1" dirty="0">
                <a:solidFill>
                  <a:srgbClr val="FFFFFF"/>
                </a:solidFill>
                <a:latin typeface="微软雅黑" pitchFamily="34" charset="-122"/>
              </a:endParaRPr>
            </a:p>
          </p:txBody>
        </p:sp>
      </p:grpSp>
    </p:spTree>
    <p:extLst>
      <p:ext uri="{BB962C8B-B14F-4D97-AF65-F5344CB8AC3E}">
        <p14:creationId xmlns:p14="http://schemas.microsoft.com/office/powerpoint/2010/main" val="349833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nodeType="withEffect">
                                  <p:stCondLst>
                                    <p:cond delay="300"/>
                                  </p:stCondLst>
                                  <p:childTnLst>
                                    <p:set>
                                      <p:cBhvr>
                                        <p:cTn id="9" dur="1" fill="hold">
                                          <p:stCondLst>
                                            <p:cond delay="0"/>
                                          </p:stCondLst>
                                        </p:cTn>
                                        <p:tgtEl>
                                          <p:spTgt spid="62"/>
                                        </p:tgtEl>
                                        <p:attrNameLst>
                                          <p:attrName>style.visibility</p:attrName>
                                        </p:attrNameLst>
                                      </p:cBhvr>
                                      <p:to>
                                        <p:strVal val="visible"/>
                                      </p:to>
                                    </p:set>
                                    <p:animEffect transition="in" filter="wipe(left)">
                                      <p:cBhvr>
                                        <p:cTn id="10" dur="500"/>
                                        <p:tgtEl>
                                          <p:spTgt spid="62"/>
                                        </p:tgtEl>
                                      </p:cBhvr>
                                    </p:animEffect>
                                  </p:childTnLst>
                                </p:cTn>
                              </p:par>
                              <p:par>
                                <p:cTn id="11" presetID="22" presetClass="entr" presetSubtype="8" fill="hold" nodeType="withEffect">
                                  <p:stCondLst>
                                    <p:cond delay="6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2" name="文本框 21">
            <a:extLst>
              <a:ext uri="{FF2B5EF4-FFF2-40B4-BE49-F238E27FC236}">
                <a16:creationId xmlns:a16="http://schemas.microsoft.com/office/drawing/2014/main" id="{5AD6DFAE-BC2D-405F-824C-A3908E8184B4}"/>
              </a:ext>
            </a:extLst>
          </p:cNvPr>
          <p:cNvSpPr txBox="1"/>
          <p:nvPr/>
        </p:nvSpPr>
        <p:spPr>
          <a:xfrm>
            <a:off x="323528" y="1127060"/>
            <a:ext cx="8101013" cy="415498"/>
          </a:xfrm>
          <a:prstGeom prst="rect">
            <a:avLst/>
          </a:prstGeom>
          <a:noFill/>
        </p:spPr>
        <p:txBody>
          <a:bodyPr wrap="square" rtlCol="0">
            <a:spAutoFit/>
          </a:bodyPr>
          <a:lstStyle/>
          <a:p>
            <a:r>
              <a:rPr lang="zh-CN" altLang="en-US" sz="2100" b="1" dirty="0">
                <a:latin typeface="微软雅黑" pitchFamily="34" charset="-122"/>
              </a:rPr>
              <a:t>系统实现</a:t>
            </a:r>
            <a:r>
              <a:rPr lang="en-US" altLang="zh-CN" sz="2100" b="1" dirty="0">
                <a:latin typeface="微软雅黑" pitchFamily="34" charset="-122"/>
              </a:rPr>
              <a:t>——</a:t>
            </a:r>
            <a:r>
              <a:rPr lang="zh-CN" altLang="en-US" sz="2100" b="1" dirty="0">
                <a:latin typeface="微软雅黑" pitchFamily="34" charset="-122"/>
              </a:rPr>
              <a:t>技术难点</a:t>
            </a:r>
            <a:r>
              <a:rPr lang="en-US" altLang="zh-CN" sz="2100" b="1" dirty="0">
                <a:latin typeface="微软雅黑" pitchFamily="34" charset="-122"/>
              </a:rPr>
              <a:t>——AJAX</a:t>
            </a:r>
            <a:r>
              <a:rPr lang="zh-CN" altLang="en-US" sz="2100" b="1" dirty="0">
                <a:latin typeface="微软雅黑" pitchFamily="34" charset="-122"/>
              </a:rPr>
              <a:t>动态加载数据抓取</a:t>
            </a:r>
            <a:endParaRPr lang="en-US" altLang="zh-CN" sz="2100" b="1" dirty="0">
              <a:latin typeface="微软雅黑" pitchFamily="34" charset="-122"/>
            </a:endParaRPr>
          </a:p>
        </p:txBody>
      </p:sp>
      <p:sp>
        <p:nvSpPr>
          <p:cNvPr id="23" name="矩形 22">
            <a:extLst>
              <a:ext uri="{FF2B5EF4-FFF2-40B4-BE49-F238E27FC236}">
                <a16:creationId xmlns:a16="http://schemas.microsoft.com/office/drawing/2014/main" id="{39FED202-9AEE-4852-929B-5A649582681F}"/>
              </a:ext>
            </a:extLst>
          </p:cNvPr>
          <p:cNvSpPr/>
          <p:nvPr/>
        </p:nvSpPr>
        <p:spPr>
          <a:xfrm>
            <a:off x="457141" y="1700808"/>
            <a:ext cx="8139589" cy="3822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6F2FBEE1-AA32-407F-B3E4-0076EFAA9FA4}"/>
              </a:ext>
            </a:extLst>
          </p:cNvPr>
          <p:cNvSpPr txBox="1"/>
          <p:nvPr/>
        </p:nvSpPr>
        <p:spPr>
          <a:xfrm>
            <a:off x="517625" y="1781224"/>
            <a:ext cx="8079105" cy="1546577"/>
          </a:xfrm>
          <a:prstGeom prst="rect">
            <a:avLst/>
          </a:prstGeom>
          <a:noFill/>
        </p:spPr>
        <p:txBody>
          <a:bodyPr wrap="square" rtlCol="0">
            <a:spAutoFit/>
          </a:bodyPr>
          <a:lstStyle/>
          <a:p>
            <a:r>
              <a:rPr lang="en-US" altLang="zh-CN" sz="1350" dirty="0" err="1">
                <a:solidFill>
                  <a:schemeClr val="bg1"/>
                </a:solidFill>
                <a:sym typeface="+mn-ea"/>
              </a:rPr>
              <a:t>Jsoup</a:t>
            </a:r>
            <a:r>
              <a:rPr lang="zh-CN" altLang="en-US" sz="1350" dirty="0">
                <a:solidFill>
                  <a:schemeClr val="bg1"/>
                </a:solidFill>
                <a:sym typeface="+mn-ea"/>
              </a:rPr>
              <a:t>的不足：</a:t>
            </a:r>
          </a:p>
          <a:p>
            <a:pPr marL="214313" indent="-214313">
              <a:buFont typeface="Wingdings" charset="0"/>
              <a:buChar char="l"/>
            </a:pPr>
            <a:r>
              <a:rPr lang="en-US" altLang="zh-CN" sz="1350" dirty="0" err="1">
                <a:solidFill>
                  <a:schemeClr val="bg1"/>
                </a:solidFill>
              </a:rPr>
              <a:t>Jsoup</a:t>
            </a:r>
            <a:r>
              <a:rPr lang="zh-CN" altLang="en-US" sz="1350" dirty="0">
                <a:solidFill>
                  <a:schemeClr val="bg1"/>
                </a:solidFill>
              </a:rPr>
              <a:t>去抓取的页面的数据，全都是页面加载完成后，</a:t>
            </a:r>
            <a:r>
              <a:rPr lang="en-US" altLang="zh-CN" sz="1350" dirty="0">
                <a:solidFill>
                  <a:schemeClr val="bg1"/>
                </a:solidFill>
              </a:rPr>
              <a:t>ajax</a:t>
            </a:r>
            <a:r>
              <a:rPr lang="zh-CN" altLang="en-US" sz="1350" dirty="0">
                <a:solidFill>
                  <a:schemeClr val="bg1"/>
                </a:solidFill>
              </a:rPr>
              <a:t>获取形成的或者</a:t>
            </a:r>
            <a:r>
              <a:rPr lang="en-US" altLang="zh-CN" sz="1350" dirty="0">
                <a:solidFill>
                  <a:schemeClr val="bg1"/>
                </a:solidFill>
              </a:rPr>
              <a:t>JS</a:t>
            </a:r>
            <a:r>
              <a:rPr lang="zh-CN" altLang="en-US" sz="1350" dirty="0">
                <a:solidFill>
                  <a:schemeClr val="bg1"/>
                </a:solidFill>
              </a:rPr>
              <a:t>动态加载的数据，是抓取不到的。</a:t>
            </a:r>
          </a:p>
          <a:p>
            <a:r>
              <a:rPr lang="zh-CN" altLang="en-US" sz="1350" dirty="0">
                <a:solidFill>
                  <a:schemeClr val="bg1"/>
                </a:solidFill>
              </a:rPr>
              <a:t>模拟</a:t>
            </a:r>
            <a:r>
              <a:rPr lang="en-US" altLang="zh-CN" sz="1350" dirty="0">
                <a:solidFill>
                  <a:schemeClr val="bg1"/>
                </a:solidFill>
              </a:rPr>
              <a:t>AJAX</a:t>
            </a:r>
            <a:r>
              <a:rPr lang="zh-CN" altLang="en-US" sz="1350" dirty="0">
                <a:solidFill>
                  <a:schemeClr val="bg1"/>
                </a:solidFill>
              </a:rPr>
              <a:t>请求：</a:t>
            </a:r>
            <a:endParaRPr lang="en-US" altLang="zh-CN" sz="1350" dirty="0">
              <a:solidFill>
                <a:schemeClr val="bg1"/>
              </a:solidFill>
            </a:endParaRPr>
          </a:p>
          <a:p>
            <a:pPr marL="214313" indent="-214313">
              <a:buFont typeface="Wingdings" charset="0"/>
              <a:buChar char="l"/>
            </a:pPr>
            <a:r>
              <a:rPr lang="zh-CN" altLang="en-US" sz="1350" dirty="0">
                <a:solidFill>
                  <a:schemeClr val="bg1"/>
                </a:solidFill>
              </a:rPr>
              <a:t>分析页面加载过程，发现其中关键参数</a:t>
            </a:r>
            <a:r>
              <a:rPr lang="en-US" altLang="zh-CN" sz="1350" dirty="0">
                <a:solidFill>
                  <a:schemeClr val="bg1"/>
                </a:solidFill>
              </a:rPr>
              <a:t>item</a:t>
            </a:r>
            <a:r>
              <a:rPr lang="zh-CN" altLang="en-US" sz="1350" dirty="0">
                <a:solidFill>
                  <a:schemeClr val="bg1"/>
                </a:solidFill>
              </a:rPr>
              <a:t>是由</a:t>
            </a:r>
            <a:r>
              <a:rPr lang="en-US" altLang="zh-CN" sz="1350" dirty="0" err="1">
                <a:solidFill>
                  <a:schemeClr val="bg1"/>
                </a:solidFill>
              </a:rPr>
              <a:t>url</a:t>
            </a:r>
            <a:r>
              <a:rPr lang="zh-CN" altLang="en-US" sz="1350" dirty="0">
                <a:solidFill>
                  <a:schemeClr val="bg1"/>
                </a:solidFill>
              </a:rPr>
              <a:t>中</a:t>
            </a:r>
            <a:r>
              <a:rPr lang="en-US" altLang="zh-CN" sz="1350" dirty="0" err="1">
                <a:solidFill>
                  <a:schemeClr val="bg1"/>
                </a:solidFill>
              </a:rPr>
              <a:t>itemID</a:t>
            </a:r>
            <a:r>
              <a:rPr lang="zh-CN" altLang="en-US" sz="1350" dirty="0">
                <a:solidFill>
                  <a:schemeClr val="bg1"/>
                </a:solidFill>
              </a:rPr>
              <a:t>参数截取拼接而成的</a:t>
            </a:r>
            <a:endParaRPr lang="en-US" altLang="zh-CN" sz="1350" dirty="0">
              <a:solidFill>
                <a:schemeClr val="bg1"/>
              </a:solidFill>
            </a:endParaRPr>
          </a:p>
          <a:p>
            <a:pPr marL="214313" indent="-214313">
              <a:buFont typeface="Wingdings" charset="0"/>
              <a:buChar char="l"/>
            </a:pPr>
            <a:r>
              <a:rPr lang="zh-CN" altLang="en-US" sz="1350" dirty="0">
                <a:solidFill>
                  <a:schemeClr val="bg1"/>
                </a:solidFill>
              </a:rPr>
              <a:t>于是构造拼接</a:t>
            </a:r>
            <a:r>
              <a:rPr lang="en-US" altLang="zh-CN" sz="1350" dirty="0">
                <a:solidFill>
                  <a:schemeClr val="bg1"/>
                </a:solidFill>
              </a:rPr>
              <a:t>AJAX</a:t>
            </a:r>
            <a:r>
              <a:rPr lang="zh-CN" altLang="en-US" sz="1350" dirty="0">
                <a:solidFill>
                  <a:schemeClr val="bg1"/>
                </a:solidFill>
              </a:rPr>
              <a:t>请求，成功收到数据响应</a:t>
            </a:r>
          </a:p>
          <a:p>
            <a:endParaRPr lang="zh-CN" altLang="en-US" sz="1350" dirty="0">
              <a:solidFill>
                <a:schemeClr val="bg1"/>
              </a:solidFill>
            </a:endParaRPr>
          </a:p>
        </p:txBody>
      </p:sp>
      <p:pic>
        <p:nvPicPr>
          <p:cNvPr id="2" name="图片 1">
            <a:extLst>
              <a:ext uri="{FF2B5EF4-FFF2-40B4-BE49-F238E27FC236}">
                <a16:creationId xmlns:a16="http://schemas.microsoft.com/office/drawing/2014/main" id="{B04CDD69-7F61-467B-9EDC-2F7029EB6F49}"/>
              </a:ext>
            </a:extLst>
          </p:cNvPr>
          <p:cNvPicPr>
            <a:picLocks noChangeAspect="1"/>
          </p:cNvPicPr>
          <p:nvPr/>
        </p:nvPicPr>
        <p:blipFill>
          <a:blip r:embed="rId3"/>
          <a:stretch>
            <a:fillRect/>
          </a:stretch>
        </p:blipFill>
        <p:spPr>
          <a:xfrm>
            <a:off x="467543" y="3212976"/>
            <a:ext cx="7812981" cy="2038050"/>
          </a:xfrm>
          <a:prstGeom prst="rect">
            <a:avLst/>
          </a:prstGeom>
        </p:spPr>
      </p:pic>
    </p:spTree>
    <p:extLst>
      <p:ext uri="{BB962C8B-B14F-4D97-AF65-F5344CB8AC3E}">
        <p14:creationId xmlns:p14="http://schemas.microsoft.com/office/powerpoint/2010/main" val="15677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3"/>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p>
            <a:pPr algn="ctr"/>
            <a:r>
              <a:rPr lang="en-US" altLang="zh-CN" sz="10350" b="1" dirty="0">
                <a:solidFill>
                  <a:schemeClr val="tx1">
                    <a:lumMod val="50000"/>
                    <a:lumOff val="50000"/>
                    <a:alpha val="23000"/>
                  </a:schemeClr>
                </a:solidFill>
                <a:latin typeface="微软雅黑" pitchFamily="34" charset="-122"/>
                <a:ea typeface="微软雅黑" pitchFamily="34" charset="-122"/>
              </a:rPr>
              <a:t>PART</a:t>
            </a:r>
          </a:p>
          <a:p>
            <a:pPr algn="ctr"/>
            <a:r>
              <a:rPr lang="en-US" altLang="zh-CN" sz="10350" b="1" dirty="0">
                <a:solidFill>
                  <a:schemeClr val="tx1">
                    <a:lumMod val="50000"/>
                    <a:lumOff val="50000"/>
                    <a:alpha val="23000"/>
                  </a:schemeClr>
                </a:solidFill>
                <a:latin typeface="微软雅黑" pitchFamily="34" charset="-122"/>
                <a:ea typeface="微软雅黑" pitchFamily="34" charset="-122"/>
              </a:rPr>
              <a:t>ONE</a:t>
            </a:r>
          </a:p>
        </p:txBody>
      </p:sp>
      <p:sp>
        <p:nvSpPr>
          <p:cNvPr id="50" name="矩形 49"/>
          <p:cNvSpPr/>
          <p:nvPr/>
        </p:nvSpPr>
        <p:spPr>
          <a:xfrm>
            <a:off x="0" y="88773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458354"/>
            <a:ext cx="1812677" cy="2585322"/>
            <a:chOff x="4887549" y="1038840"/>
            <a:chExt cx="2416902" cy="3447096"/>
          </a:xfrm>
        </p:grpSpPr>
        <p:sp>
          <p:nvSpPr>
            <p:cNvPr id="47" name="文本框 46"/>
            <p:cNvSpPr txBox="1"/>
            <p:nvPr/>
          </p:nvSpPr>
          <p:spPr>
            <a:xfrm>
              <a:off x="4887549" y="1038840"/>
              <a:ext cx="2416902" cy="3447096"/>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ea typeface="微软雅黑" pitchFamily="34" charset="-122"/>
                </a:rPr>
                <a:t>个人信息介绍</a:t>
              </a:r>
            </a:p>
          </p:txBody>
        </p:sp>
        <p:sp>
          <p:nvSpPr>
            <p:cNvPr id="2" name="矩形 1"/>
            <p:cNvSpPr/>
            <p:nvPr/>
          </p:nvSpPr>
          <p:spPr>
            <a:xfrm>
              <a:off x="4887549" y="1124584"/>
              <a:ext cx="2416902" cy="32756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78247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bldLvl="0" animBg="1"/>
      <p:bldP spid="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2" name="文本框 21">
            <a:extLst>
              <a:ext uri="{FF2B5EF4-FFF2-40B4-BE49-F238E27FC236}">
                <a16:creationId xmlns:a16="http://schemas.microsoft.com/office/drawing/2014/main" id="{5AD6DFAE-BC2D-405F-824C-A3908E8184B4}"/>
              </a:ext>
            </a:extLst>
          </p:cNvPr>
          <p:cNvSpPr txBox="1"/>
          <p:nvPr/>
        </p:nvSpPr>
        <p:spPr>
          <a:xfrm>
            <a:off x="323528" y="1127060"/>
            <a:ext cx="8101013" cy="738664"/>
          </a:xfrm>
          <a:prstGeom prst="rect">
            <a:avLst/>
          </a:prstGeom>
          <a:noFill/>
        </p:spPr>
        <p:txBody>
          <a:bodyPr wrap="square" rtlCol="0">
            <a:spAutoFit/>
          </a:bodyPr>
          <a:lstStyle/>
          <a:p>
            <a:r>
              <a:rPr lang="zh-CN" altLang="en-US" sz="2100" b="1" dirty="0">
                <a:latin typeface="微软雅黑" pitchFamily="34" charset="-122"/>
              </a:rPr>
              <a:t>系统实现</a:t>
            </a:r>
            <a:r>
              <a:rPr lang="en-US" altLang="zh-CN" sz="2100" b="1" dirty="0">
                <a:latin typeface="微软雅黑" pitchFamily="34" charset="-122"/>
              </a:rPr>
              <a:t>——</a:t>
            </a:r>
            <a:r>
              <a:rPr lang="zh-CN" altLang="en-US" sz="2100" b="1" dirty="0">
                <a:latin typeface="微软雅黑" pitchFamily="34" charset="-122"/>
              </a:rPr>
              <a:t>技术难点</a:t>
            </a:r>
            <a:r>
              <a:rPr lang="en-US" altLang="zh-CN" sz="2100" b="1" dirty="0">
                <a:latin typeface="微软雅黑" pitchFamily="34" charset="-122"/>
              </a:rPr>
              <a:t>——365GCD</a:t>
            </a:r>
            <a:r>
              <a:rPr lang="zh-CN" altLang="en-US" sz="2100" b="1" dirty="0">
                <a:latin typeface="微软雅黑" pitchFamily="34" charset="-122"/>
              </a:rPr>
              <a:t>云盾反爬虫绕过</a:t>
            </a:r>
          </a:p>
          <a:p>
            <a:endParaRPr lang="en-US" altLang="zh-CN" sz="2100" b="1" dirty="0">
              <a:latin typeface="微软雅黑" pitchFamily="34" charset="-122"/>
            </a:endParaRPr>
          </a:p>
        </p:txBody>
      </p:sp>
      <p:sp>
        <p:nvSpPr>
          <p:cNvPr id="23" name="矩形 22">
            <a:extLst>
              <a:ext uri="{FF2B5EF4-FFF2-40B4-BE49-F238E27FC236}">
                <a16:creationId xmlns:a16="http://schemas.microsoft.com/office/drawing/2014/main" id="{39FED202-9AEE-4852-929B-5A649582681F}"/>
              </a:ext>
            </a:extLst>
          </p:cNvPr>
          <p:cNvSpPr/>
          <p:nvPr/>
        </p:nvSpPr>
        <p:spPr>
          <a:xfrm>
            <a:off x="457141" y="1700808"/>
            <a:ext cx="8139589" cy="3822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6F2FBEE1-AA32-407F-B3E4-0076EFAA9FA4}"/>
              </a:ext>
            </a:extLst>
          </p:cNvPr>
          <p:cNvSpPr txBox="1"/>
          <p:nvPr/>
        </p:nvSpPr>
        <p:spPr>
          <a:xfrm>
            <a:off x="517625" y="1781224"/>
            <a:ext cx="8079105" cy="2377574"/>
          </a:xfrm>
          <a:prstGeom prst="rect">
            <a:avLst/>
          </a:prstGeom>
          <a:noFill/>
        </p:spPr>
        <p:txBody>
          <a:bodyPr wrap="square" rtlCol="0">
            <a:spAutoFit/>
          </a:bodyPr>
          <a:lstStyle/>
          <a:p>
            <a:r>
              <a:rPr lang="en-US" altLang="zh-CN" sz="1350" dirty="0" err="1">
                <a:solidFill>
                  <a:schemeClr val="bg1"/>
                </a:solidFill>
                <a:sym typeface="+mn-ea"/>
              </a:rPr>
              <a:t>HikVision</a:t>
            </a:r>
            <a:r>
              <a:rPr lang="zh-CN" altLang="en-US" sz="1350" dirty="0">
                <a:solidFill>
                  <a:schemeClr val="bg1"/>
                </a:solidFill>
                <a:sym typeface="+mn-ea"/>
              </a:rPr>
              <a:t>部署的</a:t>
            </a:r>
            <a:r>
              <a:rPr lang="en-US" altLang="zh-CN" sz="1350" dirty="0">
                <a:solidFill>
                  <a:schemeClr val="bg1"/>
                </a:solidFill>
                <a:sym typeface="+mn-ea"/>
              </a:rPr>
              <a:t>365GCD</a:t>
            </a:r>
            <a:r>
              <a:rPr lang="zh-CN" altLang="en-US" sz="1350" dirty="0">
                <a:solidFill>
                  <a:schemeClr val="bg1"/>
                </a:solidFill>
                <a:sym typeface="+mn-ea"/>
              </a:rPr>
              <a:t>云盾反爬虫，干扰爬虫正常运行，一段时间后自动被强制跳转到云盾拦截页面。</a:t>
            </a:r>
            <a:endParaRPr lang="en-US" altLang="zh-CN" sz="1350" dirty="0">
              <a:solidFill>
                <a:schemeClr val="bg1"/>
              </a:solidFill>
              <a:sym typeface="+mn-ea"/>
            </a:endParaRPr>
          </a:p>
          <a:p>
            <a:r>
              <a:rPr lang="zh-CN" altLang="en-US" sz="1350" dirty="0">
                <a:solidFill>
                  <a:schemeClr val="bg1"/>
                </a:solidFill>
                <a:sym typeface="+mn-ea"/>
              </a:rPr>
              <a:t>过于严厉的反爬虫机制导致前端部门手工访问网页都无法正常查看产品信息</a:t>
            </a:r>
          </a:p>
          <a:p>
            <a:pPr marL="214313" indent="-214313">
              <a:buFont typeface="Wingdings" charset="0"/>
              <a:buChar char="l"/>
            </a:pPr>
            <a:r>
              <a:rPr lang="en-US" altLang="zh-CN" sz="1350" dirty="0" err="1">
                <a:solidFill>
                  <a:schemeClr val="bg1"/>
                </a:solidFill>
              </a:rPr>
              <a:t>Jsoup</a:t>
            </a:r>
            <a:r>
              <a:rPr lang="zh-CN" altLang="en-US" sz="1350" dirty="0">
                <a:solidFill>
                  <a:schemeClr val="bg1"/>
                </a:solidFill>
              </a:rPr>
              <a:t>去抓取的页面的数据，全都是页面加载完成后，</a:t>
            </a:r>
            <a:r>
              <a:rPr lang="en-US" altLang="zh-CN" sz="1350" dirty="0">
                <a:solidFill>
                  <a:schemeClr val="bg1"/>
                </a:solidFill>
              </a:rPr>
              <a:t>ajax</a:t>
            </a:r>
            <a:r>
              <a:rPr lang="zh-CN" altLang="en-US" sz="1350" dirty="0">
                <a:solidFill>
                  <a:schemeClr val="bg1"/>
                </a:solidFill>
              </a:rPr>
              <a:t>获取形成的或者</a:t>
            </a:r>
            <a:r>
              <a:rPr lang="en-US" altLang="zh-CN" sz="1350" dirty="0">
                <a:solidFill>
                  <a:schemeClr val="bg1"/>
                </a:solidFill>
              </a:rPr>
              <a:t>JS</a:t>
            </a:r>
            <a:r>
              <a:rPr lang="zh-CN" altLang="en-US" sz="1350" dirty="0">
                <a:solidFill>
                  <a:schemeClr val="bg1"/>
                </a:solidFill>
              </a:rPr>
              <a:t>动态加载的数据，是抓取不到的。</a:t>
            </a:r>
          </a:p>
          <a:p>
            <a:r>
              <a:rPr lang="en-US" altLang="zh-CN" sz="1350" dirty="0">
                <a:solidFill>
                  <a:schemeClr val="bg1"/>
                </a:solidFill>
              </a:rPr>
              <a:t>365GCD</a:t>
            </a:r>
            <a:r>
              <a:rPr lang="zh-CN" altLang="en-US" sz="1350" dirty="0">
                <a:solidFill>
                  <a:schemeClr val="bg1"/>
                </a:solidFill>
              </a:rPr>
              <a:t>云盾反爬虫绕过：</a:t>
            </a:r>
            <a:endParaRPr lang="en-US" altLang="zh-CN" sz="1350" dirty="0">
              <a:solidFill>
                <a:schemeClr val="bg1"/>
              </a:solidFill>
            </a:endParaRPr>
          </a:p>
          <a:p>
            <a:pPr marL="214313" indent="-214313">
              <a:buFont typeface="Wingdings" charset="0"/>
              <a:buChar char="l"/>
            </a:pPr>
            <a:r>
              <a:rPr lang="en-US" altLang="zh-CN" sz="1350" dirty="0">
                <a:solidFill>
                  <a:schemeClr val="bg1"/>
                </a:solidFill>
              </a:rPr>
              <a:t>1</a:t>
            </a:r>
            <a:r>
              <a:rPr lang="zh-CN" altLang="en-US" sz="1350" dirty="0">
                <a:solidFill>
                  <a:schemeClr val="bg1"/>
                </a:solidFill>
              </a:rPr>
              <a:t>、控制访问频率：开启单线程模式、将访问间隔设置为</a:t>
            </a:r>
            <a:r>
              <a:rPr lang="en-US" altLang="zh-CN" sz="1350" dirty="0">
                <a:solidFill>
                  <a:schemeClr val="bg1"/>
                </a:solidFill>
              </a:rPr>
              <a:t>5</a:t>
            </a:r>
            <a:r>
              <a:rPr lang="zh-CN" altLang="en-US" sz="1350" dirty="0">
                <a:solidFill>
                  <a:schemeClr val="bg1"/>
                </a:solidFill>
              </a:rPr>
              <a:t>秒</a:t>
            </a:r>
            <a:endParaRPr lang="en-US" altLang="zh-CN" sz="1350" dirty="0">
              <a:solidFill>
                <a:schemeClr val="bg1"/>
              </a:solidFill>
            </a:endParaRPr>
          </a:p>
          <a:p>
            <a:pPr marL="214313" indent="-214313">
              <a:buFont typeface="Wingdings" charset="0"/>
              <a:buChar char="l"/>
            </a:pPr>
            <a:r>
              <a:rPr lang="en-US" altLang="zh-CN" sz="1350" dirty="0">
                <a:solidFill>
                  <a:schemeClr val="bg1"/>
                </a:solidFill>
              </a:rPr>
              <a:t>2</a:t>
            </a:r>
            <a:r>
              <a:rPr lang="zh-CN" altLang="en-US" sz="1350" dirty="0">
                <a:solidFill>
                  <a:schemeClr val="bg1"/>
                </a:solidFill>
              </a:rPr>
              <a:t>、设置有效</a:t>
            </a:r>
            <a:r>
              <a:rPr lang="en-US" altLang="zh-CN" sz="1350" dirty="0">
                <a:solidFill>
                  <a:schemeClr val="bg1"/>
                </a:solidFill>
              </a:rPr>
              <a:t>cookie</a:t>
            </a:r>
            <a:r>
              <a:rPr lang="zh-CN" altLang="en-US" sz="1350" dirty="0">
                <a:solidFill>
                  <a:schemeClr val="bg1"/>
                </a:solidFill>
              </a:rPr>
              <a:t>值，并及时更新</a:t>
            </a:r>
            <a:endParaRPr lang="en-US" altLang="zh-CN" sz="1350" dirty="0">
              <a:solidFill>
                <a:schemeClr val="bg1"/>
              </a:solidFill>
            </a:endParaRPr>
          </a:p>
          <a:p>
            <a:pPr marL="214313" indent="-214313">
              <a:buFont typeface="Wingdings" charset="0"/>
              <a:buChar char="l"/>
            </a:pPr>
            <a:r>
              <a:rPr lang="en-US" altLang="zh-CN" sz="1350" dirty="0">
                <a:solidFill>
                  <a:schemeClr val="bg1"/>
                </a:solidFill>
              </a:rPr>
              <a:t>3</a:t>
            </a:r>
            <a:r>
              <a:rPr lang="zh-CN" altLang="en-US" sz="1350" dirty="0">
                <a:solidFill>
                  <a:schemeClr val="bg1"/>
                </a:solidFill>
              </a:rPr>
              <a:t>、正则结构化抽取拦截页面元素，并等待一段时间重新发起请求，直到抓取到正确信息为止</a:t>
            </a:r>
            <a:endParaRPr lang="en-US" altLang="zh-CN" sz="1350" dirty="0">
              <a:solidFill>
                <a:schemeClr val="bg1"/>
              </a:solidFill>
            </a:endParaRPr>
          </a:p>
          <a:p>
            <a:r>
              <a:rPr lang="zh-CN" altLang="en-US" sz="1350" dirty="0">
                <a:solidFill>
                  <a:schemeClr val="bg1"/>
                </a:solidFill>
              </a:rPr>
              <a:t>结果：</a:t>
            </a:r>
            <a:endParaRPr lang="en-US" altLang="zh-CN" sz="1350" dirty="0">
              <a:solidFill>
                <a:schemeClr val="bg1"/>
              </a:solidFill>
            </a:endParaRPr>
          </a:p>
          <a:p>
            <a:pPr marL="214313" indent="-214313">
              <a:buFont typeface="Wingdings" charset="0"/>
              <a:buChar char="l"/>
            </a:pPr>
            <a:r>
              <a:rPr lang="zh-CN" altLang="en-US" sz="1350" dirty="0">
                <a:solidFill>
                  <a:schemeClr val="bg1"/>
                </a:solidFill>
              </a:rPr>
              <a:t>在手工访问产品参数页面成功率仅为</a:t>
            </a:r>
            <a:r>
              <a:rPr lang="en-US" altLang="zh-CN" sz="1350" dirty="0">
                <a:solidFill>
                  <a:schemeClr val="bg1"/>
                </a:solidFill>
              </a:rPr>
              <a:t>50%</a:t>
            </a:r>
            <a:r>
              <a:rPr lang="zh-CN" altLang="en-US" sz="1350" dirty="0">
                <a:solidFill>
                  <a:schemeClr val="bg1"/>
                </a:solidFill>
              </a:rPr>
              <a:t>的情况下，爬虫依旧保持</a:t>
            </a:r>
            <a:r>
              <a:rPr lang="en-US" altLang="zh-CN" sz="1350" dirty="0">
                <a:solidFill>
                  <a:schemeClr val="bg1"/>
                </a:solidFill>
              </a:rPr>
              <a:t>98%</a:t>
            </a:r>
            <a:r>
              <a:rPr lang="zh-CN" altLang="en-US" sz="1350" dirty="0">
                <a:solidFill>
                  <a:schemeClr val="bg1"/>
                </a:solidFill>
              </a:rPr>
              <a:t>的成功率</a:t>
            </a:r>
          </a:p>
          <a:p>
            <a:endParaRPr lang="zh-CN" altLang="en-US" sz="1350" dirty="0">
              <a:solidFill>
                <a:schemeClr val="bg1"/>
              </a:solidFill>
            </a:endParaRPr>
          </a:p>
        </p:txBody>
      </p:sp>
      <p:pic>
        <p:nvPicPr>
          <p:cNvPr id="3" name="图片 2">
            <a:extLst>
              <a:ext uri="{FF2B5EF4-FFF2-40B4-BE49-F238E27FC236}">
                <a16:creationId xmlns:a16="http://schemas.microsoft.com/office/drawing/2014/main" id="{49D08D71-F8D8-48CC-BFE1-1805F69FE4D1}"/>
              </a:ext>
            </a:extLst>
          </p:cNvPr>
          <p:cNvPicPr>
            <a:picLocks noChangeAspect="1"/>
          </p:cNvPicPr>
          <p:nvPr/>
        </p:nvPicPr>
        <p:blipFill>
          <a:blip r:embed="rId3"/>
          <a:stretch>
            <a:fillRect/>
          </a:stretch>
        </p:blipFill>
        <p:spPr>
          <a:xfrm>
            <a:off x="971600" y="3883764"/>
            <a:ext cx="6132996" cy="1914462"/>
          </a:xfrm>
          <a:prstGeom prst="rect">
            <a:avLst/>
          </a:prstGeom>
        </p:spPr>
      </p:pic>
    </p:spTree>
    <p:extLst>
      <p:ext uri="{BB962C8B-B14F-4D97-AF65-F5344CB8AC3E}">
        <p14:creationId xmlns:p14="http://schemas.microsoft.com/office/powerpoint/2010/main" val="37226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3"/>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四、工作内容</a:t>
            </a:r>
            <a:r>
              <a:rPr lang="en-US" altLang="zh-CN" dirty="0"/>
              <a:t>—3</a:t>
            </a:r>
            <a:r>
              <a:rPr lang="zh-CN" altLang="en-US" dirty="0"/>
              <a:t>、前端产品爬虫</a:t>
            </a:r>
          </a:p>
        </p:txBody>
      </p:sp>
      <p:sp>
        <p:nvSpPr>
          <p:cNvPr id="22" name="文本框 21">
            <a:extLst>
              <a:ext uri="{FF2B5EF4-FFF2-40B4-BE49-F238E27FC236}">
                <a16:creationId xmlns:a16="http://schemas.microsoft.com/office/drawing/2014/main" id="{5AD6DFAE-BC2D-405F-824C-A3908E8184B4}"/>
              </a:ext>
            </a:extLst>
          </p:cNvPr>
          <p:cNvSpPr txBox="1"/>
          <p:nvPr/>
        </p:nvSpPr>
        <p:spPr>
          <a:xfrm>
            <a:off x="323528" y="1127060"/>
            <a:ext cx="8101013" cy="415498"/>
          </a:xfrm>
          <a:prstGeom prst="rect">
            <a:avLst/>
          </a:prstGeom>
          <a:noFill/>
        </p:spPr>
        <p:txBody>
          <a:bodyPr wrap="square" rtlCol="0">
            <a:spAutoFit/>
          </a:bodyPr>
          <a:lstStyle/>
          <a:p>
            <a:r>
              <a:rPr lang="zh-CN" altLang="en-US" sz="2100" b="1" dirty="0">
                <a:latin typeface="微软雅黑" pitchFamily="34" charset="-122"/>
              </a:rPr>
              <a:t>系统实现</a:t>
            </a:r>
            <a:r>
              <a:rPr lang="en-US" altLang="zh-CN" sz="2100" b="1" dirty="0">
                <a:latin typeface="微软雅黑" pitchFamily="34" charset="-122"/>
              </a:rPr>
              <a:t>——</a:t>
            </a:r>
            <a:r>
              <a:rPr lang="zh-CN" altLang="en-US" sz="2100" b="1" dirty="0">
                <a:latin typeface="微软雅黑" pitchFamily="34" charset="-122"/>
              </a:rPr>
              <a:t>技术难点</a:t>
            </a:r>
            <a:r>
              <a:rPr lang="en-US" altLang="zh-CN" sz="2100" b="1" dirty="0">
                <a:latin typeface="微软雅黑" pitchFamily="34" charset="-122"/>
              </a:rPr>
              <a:t>——Selenium</a:t>
            </a:r>
            <a:r>
              <a:rPr lang="zh-CN" altLang="en-US" sz="2100" b="1" dirty="0">
                <a:latin typeface="微软雅黑" pitchFamily="34" charset="-122"/>
              </a:rPr>
              <a:t>自动化框架</a:t>
            </a:r>
            <a:endParaRPr lang="en-US" altLang="zh-CN" sz="2100" b="1" dirty="0">
              <a:latin typeface="微软雅黑" pitchFamily="34" charset="-122"/>
            </a:endParaRPr>
          </a:p>
        </p:txBody>
      </p:sp>
      <p:sp>
        <p:nvSpPr>
          <p:cNvPr id="23" name="矩形 22">
            <a:extLst>
              <a:ext uri="{FF2B5EF4-FFF2-40B4-BE49-F238E27FC236}">
                <a16:creationId xmlns:a16="http://schemas.microsoft.com/office/drawing/2014/main" id="{39FED202-9AEE-4852-929B-5A649582681F}"/>
              </a:ext>
            </a:extLst>
          </p:cNvPr>
          <p:cNvSpPr/>
          <p:nvPr/>
        </p:nvSpPr>
        <p:spPr>
          <a:xfrm>
            <a:off x="457141" y="1700808"/>
            <a:ext cx="8139589" cy="3822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6F2FBEE1-AA32-407F-B3E4-0076EFAA9FA4}"/>
              </a:ext>
            </a:extLst>
          </p:cNvPr>
          <p:cNvSpPr txBox="1"/>
          <p:nvPr/>
        </p:nvSpPr>
        <p:spPr>
          <a:xfrm>
            <a:off x="517625" y="1781224"/>
            <a:ext cx="8079105" cy="1338828"/>
          </a:xfrm>
          <a:prstGeom prst="rect">
            <a:avLst/>
          </a:prstGeom>
          <a:noFill/>
        </p:spPr>
        <p:txBody>
          <a:bodyPr wrap="square" rtlCol="0">
            <a:spAutoFit/>
          </a:bodyPr>
          <a:lstStyle/>
          <a:p>
            <a:r>
              <a:rPr lang="en-US" altLang="zh-CN" sz="1350" dirty="0">
                <a:solidFill>
                  <a:schemeClr val="bg1"/>
                </a:solidFill>
                <a:sym typeface="+mn-ea"/>
              </a:rPr>
              <a:t>Selenium</a:t>
            </a:r>
            <a:r>
              <a:rPr lang="zh-CN" altLang="en-US" sz="1350" dirty="0">
                <a:solidFill>
                  <a:schemeClr val="bg1"/>
                </a:solidFill>
                <a:sym typeface="+mn-ea"/>
              </a:rPr>
              <a:t>是一款基于</a:t>
            </a:r>
            <a:r>
              <a:rPr lang="en-US" altLang="zh-CN" sz="1350" dirty="0">
                <a:solidFill>
                  <a:schemeClr val="bg1"/>
                </a:solidFill>
                <a:sym typeface="+mn-ea"/>
              </a:rPr>
              <a:t>Web</a:t>
            </a:r>
            <a:r>
              <a:rPr lang="zh-CN" altLang="en-US" sz="1350" dirty="0">
                <a:solidFill>
                  <a:schemeClr val="bg1"/>
                </a:solidFill>
                <a:sym typeface="+mn-ea"/>
              </a:rPr>
              <a:t>应用的测试工具，直接运行在浏览器中，通过一系列命令来模拟用户操作。</a:t>
            </a:r>
            <a:endParaRPr lang="en-US" altLang="zh-CN" sz="1350" dirty="0">
              <a:solidFill>
                <a:schemeClr val="bg1"/>
              </a:solidFill>
              <a:sym typeface="+mn-ea"/>
            </a:endParaRPr>
          </a:p>
          <a:p>
            <a:r>
              <a:rPr lang="en-US" altLang="zh-CN" sz="1350" dirty="0">
                <a:solidFill>
                  <a:schemeClr val="bg1"/>
                </a:solidFill>
                <a:sym typeface="+mn-ea"/>
              </a:rPr>
              <a:t>Selenium</a:t>
            </a:r>
            <a:r>
              <a:rPr lang="zh-CN" altLang="en-US" sz="1350" dirty="0">
                <a:solidFill>
                  <a:schemeClr val="bg1"/>
                </a:solidFill>
                <a:sym typeface="+mn-ea"/>
              </a:rPr>
              <a:t>特点：</a:t>
            </a:r>
            <a:endParaRPr lang="en-US" altLang="zh-CN" sz="1350" dirty="0">
              <a:solidFill>
                <a:schemeClr val="bg1"/>
              </a:solidFill>
              <a:sym typeface="+mn-ea"/>
            </a:endParaRPr>
          </a:p>
          <a:p>
            <a:pPr marL="285750" indent="-285750">
              <a:buFont typeface="Wingdings" panose="05000000000000000000" pitchFamily="2" charset="2"/>
              <a:buChar char="l"/>
            </a:pPr>
            <a:r>
              <a:rPr lang="zh-CN" altLang="en-US" sz="1350" dirty="0">
                <a:solidFill>
                  <a:schemeClr val="bg1"/>
                </a:solidFill>
              </a:rPr>
              <a:t>直接运行在浏览器中</a:t>
            </a:r>
            <a:endParaRPr lang="en-US" altLang="zh-CN" sz="1350" dirty="0">
              <a:solidFill>
                <a:schemeClr val="bg1"/>
              </a:solidFill>
            </a:endParaRPr>
          </a:p>
          <a:p>
            <a:pPr marL="285750" indent="-285750">
              <a:buFont typeface="Wingdings" panose="05000000000000000000" pitchFamily="2" charset="2"/>
              <a:buChar char="l"/>
            </a:pPr>
            <a:r>
              <a:rPr lang="zh-CN" altLang="en-US" sz="1350" dirty="0">
                <a:solidFill>
                  <a:schemeClr val="bg1"/>
                </a:solidFill>
              </a:rPr>
              <a:t>支持多浏览器</a:t>
            </a:r>
            <a:endParaRPr lang="en-US" altLang="zh-CN" sz="1350" dirty="0">
              <a:solidFill>
                <a:schemeClr val="bg1"/>
              </a:solidFill>
            </a:endParaRPr>
          </a:p>
          <a:p>
            <a:pPr marL="285750" indent="-285750">
              <a:buFont typeface="Wingdings" panose="05000000000000000000" pitchFamily="2" charset="2"/>
              <a:buChar char="l"/>
            </a:pPr>
            <a:r>
              <a:rPr lang="zh-CN" altLang="en-US" sz="1350" dirty="0">
                <a:solidFill>
                  <a:schemeClr val="bg1"/>
                </a:solidFill>
              </a:rPr>
              <a:t>支持多语言</a:t>
            </a:r>
            <a:endParaRPr lang="en-US" altLang="zh-CN" sz="1350" dirty="0">
              <a:solidFill>
                <a:schemeClr val="bg1"/>
              </a:solidFill>
            </a:endParaRPr>
          </a:p>
          <a:p>
            <a:pPr marL="285750" indent="-285750">
              <a:buFont typeface="Wingdings" panose="05000000000000000000" pitchFamily="2" charset="2"/>
              <a:buChar char="l"/>
            </a:pPr>
            <a:r>
              <a:rPr lang="zh-CN" altLang="en-US" sz="1350" dirty="0">
                <a:solidFill>
                  <a:schemeClr val="bg1"/>
                </a:solidFill>
              </a:rPr>
              <a:t>使用</a:t>
            </a:r>
            <a:r>
              <a:rPr lang="en-US" altLang="zh-CN" sz="1350" dirty="0" err="1">
                <a:solidFill>
                  <a:schemeClr val="bg1"/>
                </a:solidFill>
              </a:rPr>
              <a:t>Xpath</a:t>
            </a:r>
            <a:r>
              <a:rPr lang="zh-CN" altLang="en-US" sz="1350" dirty="0">
                <a:solidFill>
                  <a:schemeClr val="bg1"/>
                </a:solidFill>
              </a:rPr>
              <a:t>来定位元素</a:t>
            </a:r>
          </a:p>
        </p:txBody>
      </p:sp>
      <p:pic>
        <p:nvPicPr>
          <p:cNvPr id="2" name="图片 1">
            <a:extLst>
              <a:ext uri="{FF2B5EF4-FFF2-40B4-BE49-F238E27FC236}">
                <a16:creationId xmlns:a16="http://schemas.microsoft.com/office/drawing/2014/main" id="{689A724D-962D-4131-8648-FF96A7E1F564}"/>
              </a:ext>
            </a:extLst>
          </p:cNvPr>
          <p:cNvPicPr>
            <a:picLocks noChangeAspect="1"/>
          </p:cNvPicPr>
          <p:nvPr/>
        </p:nvPicPr>
        <p:blipFill>
          <a:blip r:embed="rId3"/>
          <a:stretch>
            <a:fillRect/>
          </a:stretch>
        </p:blipFill>
        <p:spPr>
          <a:xfrm>
            <a:off x="1475656" y="3120052"/>
            <a:ext cx="5995320" cy="2708342"/>
          </a:xfrm>
          <a:prstGeom prst="rect">
            <a:avLst/>
          </a:prstGeom>
        </p:spPr>
      </p:pic>
    </p:spTree>
    <p:extLst>
      <p:ext uri="{BB962C8B-B14F-4D97-AF65-F5344CB8AC3E}">
        <p14:creationId xmlns:p14="http://schemas.microsoft.com/office/powerpoint/2010/main" val="248746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ppt_w+.3"/>
                                          </p:val>
                                        </p:tav>
                                        <p:tav tm="100000">
                                          <p:val>
                                            <p:strVal val="#ppt_w"/>
                                          </p:val>
                                        </p:tav>
                                      </p:tavLst>
                                    </p:anim>
                                    <p:anim calcmode="lin" valueType="num">
                                      <p:cBhvr>
                                        <p:cTn id="8" dur="750" fill="hold"/>
                                        <p:tgtEl>
                                          <p:spTgt spid="23"/>
                                        </p:tgtEl>
                                        <p:attrNameLst>
                                          <p:attrName>ppt_h</p:attrName>
                                        </p:attrNameLst>
                                      </p:cBhvr>
                                      <p:tavLst>
                                        <p:tav tm="0">
                                          <p:val>
                                            <p:strVal val="#ppt_h"/>
                                          </p:val>
                                        </p:tav>
                                        <p:tav tm="100000">
                                          <p:val>
                                            <p:strVal val="#ppt_h"/>
                                          </p:val>
                                        </p:tav>
                                      </p:tavLst>
                                    </p:anim>
                                    <p:animEffect transition="in" filter="fade">
                                      <p:cBhvr>
                                        <p:cTn id="9" dur="75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five</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工作体会</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8245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五、工作体会</a:t>
            </a:r>
          </a:p>
        </p:txBody>
      </p:sp>
      <p:sp>
        <p:nvSpPr>
          <p:cNvPr id="7" name="文本框 6">
            <a:extLst>
              <a:ext uri="{FF2B5EF4-FFF2-40B4-BE49-F238E27FC236}">
                <a16:creationId xmlns:a16="http://schemas.microsoft.com/office/drawing/2014/main" id="{256DF50C-C7AF-4CC0-BAF6-C25F4B8D5FE5}"/>
              </a:ext>
            </a:extLst>
          </p:cNvPr>
          <p:cNvSpPr txBox="1"/>
          <p:nvPr/>
        </p:nvSpPr>
        <p:spPr>
          <a:xfrm>
            <a:off x="323528" y="1412776"/>
            <a:ext cx="8101013" cy="415498"/>
          </a:xfrm>
          <a:prstGeom prst="rect">
            <a:avLst/>
          </a:prstGeom>
          <a:noFill/>
        </p:spPr>
        <p:txBody>
          <a:bodyPr wrap="square" rtlCol="0">
            <a:spAutoFit/>
          </a:bodyPr>
          <a:lstStyle/>
          <a:p>
            <a:r>
              <a:rPr lang="zh-CN" altLang="en-US" sz="2100" b="1" dirty="0">
                <a:latin typeface="微软雅黑" pitchFamily="34" charset="-122"/>
              </a:rPr>
              <a:t>工作感悟：</a:t>
            </a:r>
          </a:p>
        </p:txBody>
      </p:sp>
      <p:sp>
        <p:nvSpPr>
          <p:cNvPr id="8" name="椭圆 7">
            <a:extLst>
              <a:ext uri="{FF2B5EF4-FFF2-40B4-BE49-F238E27FC236}">
                <a16:creationId xmlns:a16="http://schemas.microsoft.com/office/drawing/2014/main" id="{BD0C7656-ABD1-4C54-A33A-02B571E5DCF9}"/>
              </a:ext>
            </a:extLst>
          </p:cNvPr>
          <p:cNvSpPr/>
          <p:nvPr/>
        </p:nvSpPr>
        <p:spPr>
          <a:xfrm>
            <a:off x="356184" y="1992296"/>
            <a:ext cx="643278" cy="643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01</a:t>
            </a:r>
            <a:endParaRPr lang="zh-CN" altLang="en-US" b="1" dirty="0">
              <a:latin typeface="+mn-ea"/>
            </a:endParaRPr>
          </a:p>
        </p:txBody>
      </p:sp>
      <p:grpSp>
        <p:nvGrpSpPr>
          <p:cNvPr id="9" name="组合 8">
            <a:extLst>
              <a:ext uri="{FF2B5EF4-FFF2-40B4-BE49-F238E27FC236}">
                <a16:creationId xmlns:a16="http://schemas.microsoft.com/office/drawing/2014/main" id="{3AE9D79C-5C66-474F-BA31-3FE1007703FE}"/>
              </a:ext>
            </a:extLst>
          </p:cNvPr>
          <p:cNvGrpSpPr/>
          <p:nvPr/>
        </p:nvGrpSpPr>
        <p:grpSpPr>
          <a:xfrm>
            <a:off x="999462" y="1912478"/>
            <a:ext cx="7425078" cy="849705"/>
            <a:chOff x="1596571" y="876323"/>
            <a:chExt cx="9900104" cy="1132940"/>
          </a:xfrm>
        </p:grpSpPr>
        <p:sp>
          <p:nvSpPr>
            <p:cNvPr id="10" name="矩形 9">
              <a:extLst>
                <a:ext uri="{FF2B5EF4-FFF2-40B4-BE49-F238E27FC236}">
                  <a16:creationId xmlns:a16="http://schemas.microsoft.com/office/drawing/2014/main" id="{CE9DC4C8-EEDB-40B7-9D79-3BA5BD0C19E2}"/>
                </a:ext>
              </a:extLst>
            </p:cNvPr>
            <p:cNvSpPr/>
            <p:nvPr/>
          </p:nvSpPr>
          <p:spPr>
            <a:xfrm>
              <a:off x="1596571" y="1193655"/>
              <a:ext cx="9900104" cy="815608"/>
            </a:xfrm>
            <a:prstGeom prst="rect">
              <a:avLst/>
            </a:prstGeom>
          </p:spPr>
          <p:txBody>
            <a:bodyPr wrap="square">
              <a:spAutoFit/>
            </a:bodyPr>
            <a:lstStyle/>
            <a:p>
              <a:pPr>
                <a:lnSpc>
                  <a:spcPct val="125000"/>
                </a:lnSpc>
              </a:pPr>
              <a:r>
                <a:rPr lang="zh-CN" altLang="en-US" sz="1350" dirty="0">
                  <a:latin typeface="+mn-ea"/>
                </a:rPr>
                <a:t>不论是小事、杂事还是大型项目，都要尽力做到完美交付。交付的质量衡量着着一个人工作的价值和态度。时刻将工作做到完美</a:t>
              </a:r>
            </a:p>
          </p:txBody>
        </p:sp>
        <p:sp>
          <p:nvSpPr>
            <p:cNvPr id="11" name="矩形 10">
              <a:extLst>
                <a:ext uri="{FF2B5EF4-FFF2-40B4-BE49-F238E27FC236}">
                  <a16:creationId xmlns:a16="http://schemas.microsoft.com/office/drawing/2014/main" id="{6E7855C8-E008-4A86-86C1-2CC3ED69D91B}"/>
                </a:ext>
              </a:extLst>
            </p:cNvPr>
            <p:cNvSpPr/>
            <p:nvPr/>
          </p:nvSpPr>
          <p:spPr>
            <a:xfrm>
              <a:off x="1596571" y="876323"/>
              <a:ext cx="9900104" cy="430886"/>
            </a:xfrm>
            <a:prstGeom prst="rect">
              <a:avLst/>
            </a:prstGeom>
          </p:spPr>
          <p:txBody>
            <a:bodyPr wrap="square">
              <a:spAutoFit/>
            </a:bodyPr>
            <a:lstStyle/>
            <a:p>
              <a:r>
                <a:rPr lang="zh-CN" altLang="en-US" sz="1500" b="1" dirty="0">
                  <a:solidFill>
                    <a:schemeClr val="accent1"/>
                  </a:solidFill>
                  <a:latin typeface="+mn-ea"/>
                </a:rPr>
                <a:t>品质交付</a:t>
              </a:r>
            </a:p>
          </p:txBody>
        </p:sp>
      </p:grpSp>
      <p:sp>
        <p:nvSpPr>
          <p:cNvPr id="12" name="椭圆 11">
            <a:extLst>
              <a:ext uri="{FF2B5EF4-FFF2-40B4-BE49-F238E27FC236}">
                <a16:creationId xmlns:a16="http://schemas.microsoft.com/office/drawing/2014/main" id="{99910544-9D78-4C71-A04D-8AB53924E123}"/>
              </a:ext>
            </a:extLst>
          </p:cNvPr>
          <p:cNvSpPr/>
          <p:nvPr/>
        </p:nvSpPr>
        <p:spPr>
          <a:xfrm>
            <a:off x="356184" y="3133561"/>
            <a:ext cx="643278" cy="643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02</a:t>
            </a:r>
            <a:endParaRPr lang="zh-CN" altLang="en-US" b="1" dirty="0">
              <a:latin typeface="+mn-ea"/>
            </a:endParaRPr>
          </a:p>
        </p:txBody>
      </p:sp>
      <p:grpSp>
        <p:nvGrpSpPr>
          <p:cNvPr id="13" name="组合 12">
            <a:extLst>
              <a:ext uri="{FF2B5EF4-FFF2-40B4-BE49-F238E27FC236}">
                <a16:creationId xmlns:a16="http://schemas.microsoft.com/office/drawing/2014/main" id="{0F9F46A8-7C09-42BD-B871-77104B59BE10}"/>
              </a:ext>
            </a:extLst>
          </p:cNvPr>
          <p:cNvGrpSpPr/>
          <p:nvPr/>
        </p:nvGrpSpPr>
        <p:grpSpPr>
          <a:xfrm>
            <a:off x="999462" y="3053743"/>
            <a:ext cx="7425078" cy="849705"/>
            <a:chOff x="1596571" y="876323"/>
            <a:chExt cx="9900104" cy="1132940"/>
          </a:xfrm>
        </p:grpSpPr>
        <p:sp>
          <p:nvSpPr>
            <p:cNvPr id="14" name="矩形 13">
              <a:extLst>
                <a:ext uri="{FF2B5EF4-FFF2-40B4-BE49-F238E27FC236}">
                  <a16:creationId xmlns:a16="http://schemas.microsoft.com/office/drawing/2014/main" id="{926A61DF-FF4D-4FD2-AC8A-95C9667C4E12}"/>
                </a:ext>
              </a:extLst>
            </p:cNvPr>
            <p:cNvSpPr/>
            <p:nvPr/>
          </p:nvSpPr>
          <p:spPr>
            <a:xfrm>
              <a:off x="1596571" y="1193655"/>
              <a:ext cx="9900104" cy="815608"/>
            </a:xfrm>
            <a:prstGeom prst="rect">
              <a:avLst/>
            </a:prstGeom>
          </p:spPr>
          <p:txBody>
            <a:bodyPr wrap="square">
              <a:spAutoFit/>
            </a:bodyPr>
            <a:lstStyle/>
            <a:p>
              <a:pPr>
                <a:lnSpc>
                  <a:spcPct val="125000"/>
                </a:lnSpc>
              </a:pPr>
              <a:r>
                <a:rPr lang="zh-CN" altLang="en-US" sz="1350" dirty="0">
                  <a:latin typeface="+mn-ea"/>
                </a:rPr>
                <a:t>不仅仅将眼光局限在安全测试、安全应急、打补丁、补漏洞上；而是站在公司的角度，去思考安全质量建设、信息安全体系、解决方案建设。努力把产品安全做成公司产品的加分项，卖点。</a:t>
              </a:r>
            </a:p>
          </p:txBody>
        </p:sp>
        <p:sp>
          <p:nvSpPr>
            <p:cNvPr id="15" name="矩形 14">
              <a:extLst>
                <a:ext uri="{FF2B5EF4-FFF2-40B4-BE49-F238E27FC236}">
                  <a16:creationId xmlns:a16="http://schemas.microsoft.com/office/drawing/2014/main" id="{3BCEF020-FCB6-4DE5-8793-5D9C7D9F55C4}"/>
                </a:ext>
              </a:extLst>
            </p:cNvPr>
            <p:cNvSpPr/>
            <p:nvPr/>
          </p:nvSpPr>
          <p:spPr>
            <a:xfrm>
              <a:off x="1596571" y="876323"/>
              <a:ext cx="9900104" cy="430886"/>
            </a:xfrm>
            <a:prstGeom prst="rect">
              <a:avLst/>
            </a:prstGeom>
          </p:spPr>
          <p:txBody>
            <a:bodyPr wrap="square">
              <a:spAutoFit/>
            </a:bodyPr>
            <a:lstStyle/>
            <a:p>
              <a:r>
                <a:rPr lang="zh-CN" altLang="en-US" sz="1500" b="1" dirty="0">
                  <a:solidFill>
                    <a:schemeClr val="accent1"/>
                  </a:solidFill>
                  <a:latin typeface="+mn-ea"/>
                </a:rPr>
                <a:t>不局限在自己的工作上</a:t>
              </a:r>
            </a:p>
          </p:txBody>
        </p:sp>
      </p:grpSp>
      <p:sp>
        <p:nvSpPr>
          <p:cNvPr id="16" name="椭圆 15">
            <a:extLst>
              <a:ext uri="{FF2B5EF4-FFF2-40B4-BE49-F238E27FC236}">
                <a16:creationId xmlns:a16="http://schemas.microsoft.com/office/drawing/2014/main" id="{6B394315-9C66-4BE2-995B-DF4A620EDF74}"/>
              </a:ext>
            </a:extLst>
          </p:cNvPr>
          <p:cNvSpPr/>
          <p:nvPr/>
        </p:nvSpPr>
        <p:spPr>
          <a:xfrm>
            <a:off x="356184" y="4195007"/>
            <a:ext cx="643278" cy="643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03</a:t>
            </a:r>
            <a:endParaRPr lang="zh-CN" altLang="en-US" b="1" dirty="0">
              <a:latin typeface="+mn-ea"/>
            </a:endParaRPr>
          </a:p>
        </p:txBody>
      </p:sp>
      <p:grpSp>
        <p:nvGrpSpPr>
          <p:cNvPr id="17" name="组合 16">
            <a:extLst>
              <a:ext uri="{FF2B5EF4-FFF2-40B4-BE49-F238E27FC236}">
                <a16:creationId xmlns:a16="http://schemas.microsoft.com/office/drawing/2014/main" id="{62C6CC81-E12E-4493-B9EB-87A249A52E95}"/>
              </a:ext>
            </a:extLst>
          </p:cNvPr>
          <p:cNvGrpSpPr/>
          <p:nvPr/>
        </p:nvGrpSpPr>
        <p:grpSpPr>
          <a:xfrm>
            <a:off x="999462" y="4245034"/>
            <a:ext cx="7425078" cy="554368"/>
            <a:chOff x="1596571" y="876323"/>
            <a:chExt cx="9900104" cy="739158"/>
          </a:xfrm>
        </p:grpSpPr>
        <p:sp>
          <p:nvSpPr>
            <p:cNvPr id="18" name="矩形 17">
              <a:extLst>
                <a:ext uri="{FF2B5EF4-FFF2-40B4-BE49-F238E27FC236}">
                  <a16:creationId xmlns:a16="http://schemas.microsoft.com/office/drawing/2014/main" id="{BC959AD9-1914-42E4-8C4D-6912B6787D4C}"/>
                </a:ext>
              </a:extLst>
            </p:cNvPr>
            <p:cNvSpPr/>
            <p:nvPr/>
          </p:nvSpPr>
          <p:spPr>
            <a:xfrm>
              <a:off x="1596571" y="1193655"/>
              <a:ext cx="9900104" cy="421826"/>
            </a:xfrm>
            <a:prstGeom prst="rect">
              <a:avLst/>
            </a:prstGeom>
          </p:spPr>
          <p:txBody>
            <a:bodyPr wrap="square">
              <a:spAutoFit/>
            </a:bodyPr>
            <a:lstStyle/>
            <a:p>
              <a:pPr>
                <a:lnSpc>
                  <a:spcPct val="125000"/>
                </a:lnSpc>
              </a:pPr>
              <a:r>
                <a:rPr lang="zh-CN" altLang="en-US" sz="1350" dirty="0">
                  <a:latin typeface="+mn-ea"/>
                </a:rPr>
                <a:t>每周可以组织组内知识分享，是一个分享者与听众共同提高的过程</a:t>
              </a:r>
            </a:p>
          </p:txBody>
        </p:sp>
        <p:sp>
          <p:nvSpPr>
            <p:cNvPr id="19" name="矩形 18">
              <a:extLst>
                <a:ext uri="{FF2B5EF4-FFF2-40B4-BE49-F238E27FC236}">
                  <a16:creationId xmlns:a16="http://schemas.microsoft.com/office/drawing/2014/main" id="{007EC71E-C566-48C1-9380-93B7B3390F40}"/>
                </a:ext>
              </a:extLst>
            </p:cNvPr>
            <p:cNvSpPr/>
            <p:nvPr/>
          </p:nvSpPr>
          <p:spPr>
            <a:xfrm>
              <a:off x="1596571" y="876323"/>
              <a:ext cx="9900104" cy="430887"/>
            </a:xfrm>
            <a:prstGeom prst="rect">
              <a:avLst/>
            </a:prstGeom>
          </p:spPr>
          <p:txBody>
            <a:bodyPr wrap="square">
              <a:spAutoFit/>
            </a:bodyPr>
            <a:lstStyle/>
            <a:p>
              <a:r>
                <a:rPr lang="zh-CN" altLang="en-US" sz="1500" b="1" dirty="0">
                  <a:solidFill>
                    <a:schemeClr val="accent1"/>
                  </a:solidFill>
                  <a:latin typeface="+mn-ea"/>
                </a:rPr>
                <a:t>沟通，分享</a:t>
              </a:r>
              <a:endParaRPr lang="en-US" altLang="zh-CN" sz="1500" b="1" dirty="0">
                <a:solidFill>
                  <a:schemeClr val="accent1"/>
                </a:solidFill>
                <a:latin typeface="+mn-ea"/>
              </a:endParaRPr>
            </a:p>
          </p:txBody>
        </p:sp>
      </p:grpSp>
    </p:spTree>
    <p:extLst>
      <p:ext uri="{BB962C8B-B14F-4D97-AF65-F5344CB8AC3E}">
        <p14:creationId xmlns:p14="http://schemas.microsoft.com/office/powerpoint/2010/main" val="39070245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 presetClass="entr" presetSubtype="2" fill="hold" nodeType="withEffect" p14:presetBounceEnd="30000">
                                      <p:stCondLst>
                                        <p:cond delay="300"/>
                                      </p:stCondLst>
                                      <p:childTnLst>
                                        <p:set>
                                          <p:cBhvr>
                                            <p:cTn id="21" dur="1" fill="hold">
                                              <p:stCondLst>
                                                <p:cond delay="0"/>
                                              </p:stCondLst>
                                            </p:cTn>
                                            <p:tgtEl>
                                              <p:spTgt spid="9"/>
                                            </p:tgtEl>
                                            <p:attrNameLst>
                                              <p:attrName>style.visibility</p:attrName>
                                            </p:attrNameLst>
                                          </p:cBhvr>
                                          <p:to>
                                            <p:strVal val="visible"/>
                                          </p:to>
                                        </p:set>
                                        <p:anim calcmode="lin" valueType="num" p14:bounceEnd="30000">
                                          <p:cBhvr additive="base">
                                            <p:cTn id="22" dur="500" fill="hold"/>
                                            <p:tgtEl>
                                              <p:spTgt spid="9"/>
                                            </p:tgtEl>
                                            <p:attrNameLst>
                                              <p:attrName>ppt_x</p:attrName>
                                            </p:attrNameLst>
                                          </p:cBhvr>
                                          <p:tavLst>
                                            <p:tav tm="0">
                                              <p:val>
                                                <p:strVal val="1+#ppt_w/2"/>
                                              </p:val>
                                            </p:tav>
                                            <p:tav tm="100000">
                                              <p:val>
                                                <p:strVal val="#ppt_x"/>
                                              </p:val>
                                            </p:tav>
                                          </p:tavLst>
                                        </p:anim>
                                        <p:anim calcmode="lin" valueType="num" p14:bounceEnd="30000">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30000">
                                      <p:stCondLst>
                                        <p:cond delay="600"/>
                                      </p:stCondLst>
                                      <p:childTnLst>
                                        <p:set>
                                          <p:cBhvr>
                                            <p:cTn id="25" dur="1" fill="hold">
                                              <p:stCondLst>
                                                <p:cond delay="0"/>
                                              </p:stCondLst>
                                            </p:cTn>
                                            <p:tgtEl>
                                              <p:spTgt spid="13"/>
                                            </p:tgtEl>
                                            <p:attrNameLst>
                                              <p:attrName>style.visibility</p:attrName>
                                            </p:attrNameLst>
                                          </p:cBhvr>
                                          <p:to>
                                            <p:strVal val="visible"/>
                                          </p:to>
                                        </p:set>
                                        <p:anim calcmode="lin" valueType="num" p14:bounceEnd="30000">
                                          <p:cBhvr additive="base">
                                            <p:cTn id="26" dur="500" fill="hold"/>
                                            <p:tgtEl>
                                              <p:spTgt spid="13"/>
                                            </p:tgtEl>
                                            <p:attrNameLst>
                                              <p:attrName>ppt_x</p:attrName>
                                            </p:attrNameLst>
                                          </p:cBhvr>
                                          <p:tavLst>
                                            <p:tav tm="0">
                                              <p:val>
                                                <p:strVal val="1+#ppt_w/2"/>
                                              </p:val>
                                            </p:tav>
                                            <p:tav tm="100000">
                                              <p:val>
                                                <p:strVal val="#ppt_x"/>
                                              </p:val>
                                            </p:tav>
                                          </p:tavLst>
                                        </p:anim>
                                        <p:anim calcmode="lin" valueType="num" p14:bounceEnd="30000">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30000">
                                      <p:stCondLst>
                                        <p:cond delay="900"/>
                                      </p:stCondLst>
                                      <p:childTnLst>
                                        <p:set>
                                          <p:cBhvr>
                                            <p:cTn id="29" dur="1" fill="hold">
                                              <p:stCondLst>
                                                <p:cond delay="0"/>
                                              </p:stCondLst>
                                            </p:cTn>
                                            <p:tgtEl>
                                              <p:spTgt spid="17"/>
                                            </p:tgtEl>
                                            <p:attrNameLst>
                                              <p:attrName>style.visibility</p:attrName>
                                            </p:attrNameLst>
                                          </p:cBhvr>
                                          <p:to>
                                            <p:strVal val="visible"/>
                                          </p:to>
                                        </p:set>
                                        <p:anim calcmode="lin" valueType="num" p14:bounceEnd="30000">
                                          <p:cBhvr additive="base">
                                            <p:cTn id="30" dur="500" fill="hold"/>
                                            <p:tgtEl>
                                              <p:spTgt spid="17"/>
                                            </p:tgtEl>
                                            <p:attrNameLst>
                                              <p:attrName>ppt_x</p:attrName>
                                            </p:attrNameLst>
                                          </p:cBhvr>
                                          <p:tavLst>
                                            <p:tav tm="0">
                                              <p:val>
                                                <p:strVal val="1+#ppt_w/2"/>
                                              </p:val>
                                            </p:tav>
                                            <p:tav tm="100000">
                                              <p:val>
                                                <p:strVal val="#ppt_x"/>
                                              </p:val>
                                            </p:tav>
                                          </p:tavLst>
                                        </p:anim>
                                        <p:anim calcmode="lin" valueType="num" p14:bounceEnd="30000">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 presetClass="entr" presetSubtype="2" fill="hold" nodeType="withEffect">
                                      <p:stCondLst>
                                        <p:cond delay="3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6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90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title"/>
          </p:nvPr>
        </p:nvSpPr>
        <p:spPr>
          <a:xfrm>
            <a:off x="457200" y="304800"/>
            <a:ext cx="8362950" cy="609600"/>
          </a:xfrm>
          <a:noFill/>
          <a:ln/>
        </p:spPr>
        <p:txBody>
          <a:bodyPr/>
          <a:lstStyle/>
          <a:p>
            <a:pPr algn="l"/>
            <a:r>
              <a:rPr lang="zh-CN" altLang="en-US" dirty="0"/>
              <a:t>一、个人信息介绍</a:t>
            </a:r>
          </a:p>
        </p:txBody>
      </p:sp>
      <p:sp>
        <p:nvSpPr>
          <p:cNvPr id="6" name="Rectangle 8"/>
          <p:cNvSpPr txBox="1">
            <a:spLocks noChangeArrowheads="1"/>
          </p:cNvSpPr>
          <p:nvPr/>
        </p:nvSpPr>
        <p:spPr>
          <a:xfrm>
            <a:off x="618112" y="2780928"/>
            <a:ext cx="3683000" cy="4525963"/>
          </a:xfrm>
          <a:prstGeom prst="rect">
            <a:avLst/>
          </a:prstGeom>
          <a:noFill/>
          <a:ln/>
        </p:spPr>
        <p:txBody>
          <a:bodyPr/>
          <a:lstStyle/>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工号：</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04326</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入职时间：</a:t>
            </a:r>
            <a:r>
              <a:rPr kumimoji="0" lang="en-US" altLang="zh-CN"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9-13</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部门：测试中心</a:t>
            </a: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项目组：系统组</a:t>
            </a: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思想导师：赵晖</a:t>
            </a:r>
          </a:p>
          <a:p>
            <a:pPr marL="0" marR="0" lvl="0" indent="0" algn="l" defTabSz="914400" rtl="0" eaLnBrk="1" fontAlgn="auto" latinLnBrk="0" hangingPunct="1">
              <a:lnSpc>
                <a:spcPct val="200000"/>
              </a:lnSpc>
              <a:spcBef>
                <a:spcPts val="0"/>
              </a:spcBef>
              <a:spcAft>
                <a:spcPts val="0"/>
              </a:spcAft>
              <a:buClr>
                <a:srgbClr val="FF3300"/>
              </a:buClr>
              <a:buSzTx/>
              <a:buFont typeface="Wingdings" pitchFamily="2" charset="2"/>
              <a:buChar char="n"/>
              <a:tabLst/>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直接主管：赵晖</a:t>
            </a:r>
          </a:p>
        </p:txBody>
      </p:sp>
      <p:sp>
        <p:nvSpPr>
          <p:cNvPr id="7" name="Rectangle 9"/>
          <p:cNvSpPr>
            <a:spLocks noChangeArrowheads="1"/>
          </p:cNvSpPr>
          <p:nvPr/>
        </p:nvSpPr>
        <p:spPr bwMode="auto">
          <a:xfrm>
            <a:off x="2823590" y="2780928"/>
            <a:ext cx="4038600" cy="4525962"/>
          </a:xfrm>
          <a:prstGeom prst="rect">
            <a:avLst/>
          </a:prstGeom>
          <a:noFill/>
          <a:ln w="9525">
            <a:noFill/>
            <a:miter lim="800000"/>
            <a:headEnd/>
            <a:tailEnd/>
          </a:ln>
          <a:effectLst/>
        </p:spPr>
        <p:txBody>
          <a:bodyPr/>
          <a:lstStyle/>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最高学历：本科</a:t>
            </a:r>
          </a:p>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专业：电子信息科学与技术</a:t>
            </a:r>
          </a:p>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毕业院校：齐鲁工业大学</a:t>
            </a:r>
          </a:p>
          <a:p>
            <a:pPr marL="342900" indent="-342900">
              <a:lnSpc>
                <a:spcPct val="200000"/>
              </a:lnSpc>
              <a:buClr>
                <a:srgbClr val="FF3300"/>
              </a:buClr>
              <a:buFont typeface="Wingdings" pitchFamily="2" charset="2"/>
              <a:buChar char="n"/>
            </a:pPr>
            <a:r>
              <a:rPr kumimoji="0" lang="zh-CN" altLang="en-US" sz="1400" dirty="0">
                <a:latin typeface="微软雅黑" pitchFamily="34" charset="-122"/>
                <a:ea typeface="微软雅黑" pitchFamily="34" charset="-122"/>
              </a:rPr>
              <a:t>毕业时间：</a:t>
            </a:r>
            <a:r>
              <a:rPr kumimoji="0" lang="en-US" altLang="zh-CN" sz="1400" dirty="0">
                <a:latin typeface="微软雅黑" pitchFamily="34" charset="-122"/>
                <a:ea typeface="微软雅黑" pitchFamily="34" charset="-122"/>
              </a:rPr>
              <a:t>2015-7</a:t>
            </a:r>
            <a:br>
              <a:rPr kumimoji="0" lang="zh-CN" altLang="en-US" sz="1400" dirty="0">
                <a:latin typeface="微软雅黑" pitchFamily="34" charset="-122"/>
                <a:ea typeface="微软雅黑" pitchFamily="34"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br>
              <a:rPr kumimoji="0" lang="zh-CN" altLang="en-US" sz="1400" b="1" dirty="0">
                <a:latin typeface="华文中宋" pitchFamily="2" charset="-122"/>
                <a:ea typeface="华文细黑" pitchFamily="2" charset="-122"/>
              </a:rPr>
            </a:br>
            <a:endParaRPr kumimoji="0" lang="zh-CN" altLang="en-US" sz="1400" b="1" dirty="0">
              <a:latin typeface="华文中宋" pitchFamily="2" charset="-122"/>
              <a:ea typeface="华文细黑" pitchFamily="2" charset="-122"/>
            </a:endParaRPr>
          </a:p>
        </p:txBody>
      </p:sp>
      <p:pic>
        <p:nvPicPr>
          <p:cNvPr id="8" name="Picture 1" descr="E:\QQ\个人数据\495149700\Image\C2C\WJRY}23`4VS1${V@Y$`48WP.png">
            <a:extLst>
              <a:ext uri="{FF2B5EF4-FFF2-40B4-BE49-F238E27FC236}">
                <a16:creationId xmlns:a16="http://schemas.microsoft.com/office/drawing/2014/main" id="{930BE045-F1A6-4787-A7C7-A8C55CEBDD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112" y="1028268"/>
            <a:ext cx="3168352" cy="167511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2A12FF3-EB6A-4141-A76D-A3BF4926A561}"/>
              </a:ext>
            </a:extLst>
          </p:cNvPr>
          <p:cNvPicPr>
            <a:picLocks noChangeAspect="1"/>
          </p:cNvPicPr>
          <p:nvPr/>
        </p:nvPicPr>
        <p:blipFill>
          <a:blip r:embed="rId4"/>
          <a:stretch>
            <a:fillRect/>
          </a:stretch>
        </p:blipFill>
        <p:spPr>
          <a:xfrm>
            <a:off x="6084168" y="1008119"/>
            <a:ext cx="2735982" cy="4917841"/>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TWO</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个人专长</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04931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图示 16">
            <a:extLst>
              <a:ext uri="{FF2B5EF4-FFF2-40B4-BE49-F238E27FC236}">
                <a16:creationId xmlns:a16="http://schemas.microsoft.com/office/drawing/2014/main" id="{4DC21466-7BA6-4424-81EA-527990F65A66}"/>
              </a:ext>
            </a:extLst>
          </p:cNvPr>
          <p:cNvGraphicFramePr/>
          <p:nvPr>
            <p:extLst>
              <p:ext uri="{D42A27DB-BD31-4B8C-83A1-F6EECF244321}">
                <p14:modId xmlns:p14="http://schemas.microsoft.com/office/powerpoint/2010/main" val="344268297"/>
              </p:ext>
            </p:extLst>
          </p:nvPr>
        </p:nvGraphicFramePr>
        <p:xfrm>
          <a:off x="-17040" y="796050"/>
          <a:ext cx="8837189" cy="5585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二、个人专长与技能介绍</a:t>
            </a:r>
          </a:p>
        </p:txBody>
      </p:sp>
      <p:sp>
        <p:nvSpPr>
          <p:cNvPr id="18" name="文本框 17">
            <a:extLst>
              <a:ext uri="{FF2B5EF4-FFF2-40B4-BE49-F238E27FC236}">
                <a16:creationId xmlns:a16="http://schemas.microsoft.com/office/drawing/2014/main" id="{E8E377C9-EBB9-44A7-8BC5-9A1A3F600E4D}"/>
              </a:ext>
            </a:extLst>
          </p:cNvPr>
          <p:cNvSpPr txBox="1"/>
          <p:nvPr/>
        </p:nvSpPr>
        <p:spPr>
          <a:xfrm>
            <a:off x="159127" y="1271033"/>
            <a:ext cx="1152128" cy="707886"/>
          </a:xfrm>
          <a:prstGeom prst="rect">
            <a:avLst/>
          </a:prstGeom>
          <a:noFill/>
        </p:spPr>
        <p:txBody>
          <a:bodyPr wrap="square" rtlCol="0">
            <a:spAutoFit/>
          </a:bodyPr>
          <a:lstStyle/>
          <a:p>
            <a:r>
              <a:rPr lang="zh-CN" altLang="en-US" sz="2000" b="1" dirty="0"/>
              <a:t>云与虚拟化</a:t>
            </a:r>
          </a:p>
        </p:txBody>
      </p:sp>
      <p:sp>
        <p:nvSpPr>
          <p:cNvPr id="19" name="文本框 18">
            <a:extLst>
              <a:ext uri="{FF2B5EF4-FFF2-40B4-BE49-F238E27FC236}">
                <a16:creationId xmlns:a16="http://schemas.microsoft.com/office/drawing/2014/main" id="{DABC5B8F-B5E0-4F49-8E85-ED791F530B8B}"/>
              </a:ext>
            </a:extLst>
          </p:cNvPr>
          <p:cNvSpPr txBox="1"/>
          <p:nvPr/>
        </p:nvSpPr>
        <p:spPr>
          <a:xfrm>
            <a:off x="735191" y="2513173"/>
            <a:ext cx="936104" cy="707886"/>
          </a:xfrm>
          <a:prstGeom prst="rect">
            <a:avLst/>
          </a:prstGeom>
          <a:noFill/>
        </p:spPr>
        <p:txBody>
          <a:bodyPr wrap="square" rtlCol="0">
            <a:spAutoFit/>
          </a:bodyPr>
          <a:lstStyle/>
          <a:p>
            <a:r>
              <a:rPr lang="zh-CN" altLang="en-US" sz="2000" b="1" dirty="0"/>
              <a:t>渗透测试</a:t>
            </a:r>
          </a:p>
        </p:txBody>
      </p:sp>
      <p:sp>
        <p:nvSpPr>
          <p:cNvPr id="20" name="文本框 19">
            <a:extLst>
              <a:ext uri="{FF2B5EF4-FFF2-40B4-BE49-F238E27FC236}">
                <a16:creationId xmlns:a16="http://schemas.microsoft.com/office/drawing/2014/main" id="{8617A4B1-E32E-4E43-B4F1-072C1B1A832F}"/>
              </a:ext>
            </a:extLst>
          </p:cNvPr>
          <p:cNvSpPr txBox="1"/>
          <p:nvPr/>
        </p:nvSpPr>
        <p:spPr>
          <a:xfrm>
            <a:off x="225253" y="4994662"/>
            <a:ext cx="936104" cy="707886"/>
          </a:xfrm>
          <a:prstGeom prst="rect">
            <a:avLst/>
          </a:prstGeom>
          <a:noFill/>
        </p:spPr>
        <p:txBody>
          <a:bodyPr wrap="square" rtlCol="0">
            <a:spAutoFit/>
          </a:bodyPr>
          <a:lstStyle/>
          <a:p>
            <a:r>
              <a:rPr lang="zh-CN" altLang="en-US" sz="2000" b="1" dirty="0"/>
              <a:t>编程开发</a:t>
            </a:r>
          </a:p>
        </p:txBody>
      </p:sp>
      <p:sp>
        <p:nvSpPr>
          <p:cNvPr id="21" name="文本框 20">
            <a:extLst>
              <a:ext uri="{FF2B5EF4-FFF2-40B4-BE49-F238E27FC236}">
                <a16:creationId xmlns:a16="http://schemas.microsoft.com/office/drawing/2014/main" id="{7E614E5D-60FD-4FA9-9229-B0980EFC94D8}"/>
              </a:ext>
            </a:extLst>
          </p:cNvPr>
          <p:cNvSpPr txBox="1"/>
          <p:nvPr/>
        </p:nvSpPr>
        <p:spPr>
          <a:xfrm>
            <a:off x="693305" y="3788781"/>
            <a:ext cx="936104" cy="707886"/>
          </a:xfrm>
          <a:prstGeom prst="rect">
            <a:avLst/>
          </a:prstGeom>
          <a:noFill/>
        </p:spPr>
        <p:txBody>
          <a:bodyPr wrap="square" rtlCol="0">
            <a:spAutoFit/>
          </a:bodyPr>
          <a:lstStyle/>
          <a:p>
            <a:r>
              <a:rPr lang="zh-CN" altLang="en-US" sz="2000" b="1" dirty="0"/>
              <a:t>安全防御</a:t>
            </a:r>
          </a:p>
        </p:txBody>
      </p:sp>
      <p:pic>
        <p:nvPicPr>
          <p:cNvPr id="2" name="图片 1">
            <a:extLst>
              <a:ext uri="{FF2B5EF4-FFF2-40B4-BE49-F238E27FC236}">
                <a16:creationId xmlns:a16="http://schemas.microsoft.com/office/drawing/2014/main" id="{069F8F00-64F9-402A-85B2-06CB1CED2FC3}"/>
              </a:ext>
            </a:extLst>
          </p:cNvPr>
          <p:cNvPicPr>
            <a:picLocks noChangeAspect="1"/>
          </p:cNvPicPr>
          <p:nvPr/>
        </p:nvPicPr>
        <p:blipFill>
          <a:blip r:embed="rId8"/>
          <a:stretch>
            <a:fillRect/>
          </a:stretch>
        </p:blipFill>
        <p:spPr>
          <a:xfrm>
            <a:off x="28977" y="1326102"/>
            <a:ext cx="9219396" cy="4205796"/>
          </a:xfrm>
          <a:prstGeom prst="rect">
            <a:avLst/>
          </a:prstGeom>
        </p:spPr>
      </p:pic>
      <p:pic>
        <p:nvPicPr>
          <p:cNvPr id="3" name="图片 2">
            <a:extLst>
              <a:ext uri="{FF2B5EF4-FFF2-40B4-BE49-F238E27FC236}">
                <a16:creationId xmlns:a16="http://schemas.microsoft.com/office/drawing/2014/main" id="{29FB24CB-F28D-47F0-A2C7-E9E35BDE37C1}"/>
              </a:ext>
            </a:extLst>
          </p:cNvPr>
          <p:cNvPicPr>
            <a:picLocks noChangeAspect="1"/>
          </p:cNvPicPr>
          <p:nvPr/>
        </p:nvPicPr>
        <p:blipFill>
          <a:blip r:embed="rId9"/>
          <a:stretch>
            <a:fillRect/>
          </a:stretch>
        </p:blipFill>
        <p:spPr>
          <a:xfrm>
            <a:off x="-17041" y="1108490"/>
            <a:ext cx="9144000" cy="5360582"/>
          </a:xfrm>
          <a:prstGeom prst="rect">
            <a:avLst/>
          </a:prstGeom>
        </p:spPr>
      </p:pic>
      <p:pic>
        <p:nvPicPr>
          <p:cNvPr id="4" name="图片 3">
            <a:extLst>
              <a:ext uri="{FF2B5EF4-FFF2-40B4-BE49-F238E27FC236}">
                <a16:creationId xmlns:a16="http://schemas.microsoft.com/office/drawing/2014/main" id="{A4320559-6D59-4DB7-AB49-E6CB2364D017}"/>
              </a:ext>
            </a:extLst>
          </p:cNvPr>
          <p:cNvPicPr>
            <a:picLocks noChangeAspect="1"/>
          </p:cNvPicPr>
          <p:nvPr/>
        </p:nvPicPr>
        <p:blipFill>
          <a:blip r:embed="rId10"/>
          <a:stretch>
            <a:fillRect/>
          </a:stretch>
        </p:blipFill>
        <p:spPr>
          <a:xfrm>
            <a:off x="8113" y="1378250"/>
            <a:ext cx="9508117" cy="46673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二、个人专长与技能介绍</a:t>
            </a:r>
          </a:p>
        </p:txBody>
      </p:sp>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503998" y="1268760"/>
            <a:ext cx="7848600" cy="3960813"/>
          </a:xfrm>
          <a:prstGeom prst="rect">
            <a:avLst/>
          </a:prstGeom>
          <a:solidFill>
            <a:srgbClr val="FFFFFF"/>
          </a:solidFill>
          <a:ln w="9525" algn="ctr">
            <a:noFill/>
            <a:miter lim="800000"/>
            <a:headEnd/>
            <a:tailEnd/>
          </a:ln>
          <a:effectLst/>
        </p:spPr>
        <p:txBody>
          <a:bodyPr/>
          <a:lstStyle/>
          <a:p>
            <a:pPr marL="342900" indent="-342900">
              <a:lnSpc>
                <a:spcPct val="200000"/>
              </a:lnSpc>
              <a:buClr>
                <a:srgbClr val="FF0000"/>
              </a:buClr>
              <a:buFont typeface="Wingdings" panose="05000000000000000000" pitchFamily="2" charset="2"/>
              <a:buChar char="Ø"/>
            </a:pPr>
            <a:r>
              <a:rPr lang="zh-CN" altLang="en-US" dirty="0">
                <a:latin typeface="Times New Roman" pitchFamily="18" charset="0"/>
                <a:cs typeface="Times New Roman" pitchFamily="18" charset="0"/>
              </a:rPr>
              <a:t>技术专长：</a:t>
            </a:r>
            <a:endParaRPr lang="en-US" altLang="zh-CN" dirty="0">
              <a:latin typeface="Times New Roman" pitchFamily="18" charset="0"/>
              <a:cs typeface="Times New Roman" pitchFamily="18" charset="0"/>
            </a:endParaRPr>
          </a:p>
          <a:p>
            <a:pPr marL="800100" lvl="1" indent="-342900">
              <a:lnSpc>
                <a:spcPct val="200000"/>
              </a:lnSpc>
              <a:buClr>
                <a:srgbClr val="FF0000"/>
              </a:buClr>
              <a:buFont typeface="Wingdings" panose="05000000000000000000" pitchFamily="2" charset="2"/>
              <a:buChar char="Ø"/>
            </a:pPr>
            <a:r>
              <a:rPr kumimoji="0" lang="en-US" altLang="zh-CN" sz="1600" b="1" dirty="0" err="1">
                <a:latin typeface="宋体" charset="-122"/>
                <a:ea typeface="华文细黑" pitchFamily="2" charset="-122"/>
              </a:rPr>
              <a:t>Github</a:t>
            </a:r>
            <a:r>
              <a:rPr kumimoji="0" lang="zh-CN" altLang="en-US" sz="1600" b="1" dirty="0">
                <a:latin typeface="宋体" charset="-122"/>
                <a:ea typeface="华文细黑" pitchFamily="2" charset="-122"/>
              </a:rPr>
              <a:t>：</a:t>
            </a:r>
            <a:r>
              <a:rPr lang="en-US" altLang="zh-CN" sz="1600" b="1" dirty="0">
                <a:latin typeface="宋体" charset="-122"/>
                <a:ea typeface="华文细黑" pitchFamily="2" charset="-122"/>
                <a:hlinkClick r:id="rId3"/>
              </a:rPr>
              <a:t>https://github.com/ZhaoxuepengS</a:t>
            </a:r>
            <a:endParaRPr lang="en-US" altLang="zh-CN" sz="1600" b="1" dirty="0">
              <a:latin typeface="宋体" charset="-122"/>
              <a:ea typeface="华文细黑" pitchFamily="2" charset="-122"/>
            </a:endParaRPr>
          </a:p>
          <a:p>
            <a:pPr marL="800100" lvl="1" indent="-342900">
              <a:lnSpc>
                <a:spcPct val="200000"/>
              </a:lnSpc>
              <a:buClr>
                <a:srgbClr val="FF0000"/>
              </a:buClr>
              <a:buFont typeface="Wingdings" panose="05000000000000000000" pitchFamily="2" charset="2"/>
              <a:buChar char="Ø"/>
            </a:pPr>
            <a:r>
              <a:rPr kumimoji="0" lang="zh-CN" altLang="en-US" sz="1600" b="1" dirty="0">
                <a:latin typeface="宋体" charset="-122"/>
                <a:ea typeface="华文细黑" pitchFamily="2" charset="-122"/>
              </a:rPr>
              <a:t>博  客：</a:t>
            </a:r>
            <a:r>
              <a:rPr lang="en-US" altLang="zh-CN" sz="1600" b="1" dirty="0">
                <a:latin typeface="宋体" charset="-122"/>
                <a:ea typeface="华文细黑" pitchFamily="2" charset="-122"/>
                <a:hlinkClick r:id="rId4"/>
              </a:rPr>
              <a:t>http://www.cnblogs.com/Shepherdzhao</a:t>
            </a:r>
            <a:endParaRPr lang="en-US" altLang="zh-CN" sz="1600" b="1" dirty="0">
              <a:latin typeface="宋体" charset="-122"/>
              <a:ea typeface="华文细黑" pitchFamily="2" charset="-122"/>
            </a:endParaRPr>
          </a:p>
          <a:p>
            <a:pPr marL="800100" lvl="1" indent="-342900">
              <a:lnSpc>
                <a:spcPct val="200000"/>
              </a:lnSpc>
              <a:buClr>
                <a:srgbClr val="FF0000"/>
              </a:buClr>
              <a:buFont typeface="Wingdings" panose="05000000000000000000" pitchFamily="2" charset="2"/>
              <a:buChar char="Ø"/>
            </a:pPr>
            <a:r>
              <a:rPr lang="zh-CN" altLang="en-US" sz="1600" b="1" dirty="0">
                <a:latin typeface="宋体" charset="-122"/>
                <a:ea typeface="华文细黑" pitchFamily="2" charset="-122"/>
              </a:rPr>
              <a:t>专  利：一种基于任务智能轮询分发的</a:t>
            </a:r>
            <a:r>
              <a:rPr lang="en-US" altLang="zh-CN" sz="1600" b="1" dirty="0">
                <a:latin typeface="宋体" charset="-122"/>
                <a:ea typeface="华文细黑" pitchFamily="2" charset="-122"/>
              </a:rPr>
              <a:t>SQL</a:t>
            </a:r>
            <a:r>
              <a:rPr lang="zh-CN" altLang="en-US" sz="1600" b="1" dirty="0">
                <a:latin typeface="宋体" charset="-122"/>
                <a:ea typeface="华文细黑" pitchFamily="2" charset="-122"/>
              </a:rPr>
              <a:t>注入大批量扫描检测的技术</a:t>
            </a:r>
            <a:endParaRPr lang="en-US" altLang="zh-CN" sz="1600" b="1" dirty="0">
              <a:latin typeface="宋体" charset="-122"/>
              <a:ea typeface="华文细黑" pitchFamily="2" charset="-122"/>
            </a:endParaRPr>
          </a:p>
          <a:p>
            <a:pPr marL="800100" lvl="1" indent="-342900">
              <a:lnSpc>
                <a:spcPct val="200000"/>
              </a:lnSpc>
              <a:buClr>
                <a:srgbClr val="FF0000"/>
              </a:buClr>
              <a:buFont typeface="Wingdings" panose="05000000000000000000" pitchFamily="2" charset="2"/>
              <a:buChar char="Ø"/>
            </a:pPr>
            <a:r>
              <a:rPr kumimoji="0" lang="zh-CN" altLang="en-US" sz="1600" b="1" dirty="0">
                <a:latin typeface="宋体" charset="-122"/>
                <a:ea typeface="华文细黑" pitchFamily="2" charset="-122"/>
              </a:rPr>
              <a:t>认  证：</a:t>
            </a:r>
            <a:r>
              <a:rPr lang="en-US" altLang="zh-CN" sz="1600" b="1" dirty="0">
                <a:latin typeface="宋体" charset="-122"/>
                <a:ea typeface="华文细黑" pitchFamily="2" charset="-122"/>
              </a:rPr>
              <a:t>1</a:t>
            </a:r>
            <a:r>
              <a:rPr lang="zh-CN" altLang="en-US" sz="1600" b="1" dirty="0">
                <a:latin typeface="宋体" charset="-122"/>
                <a:ea typeface="华文细黑" pitchFamily="2" charset="-122"/>
              </a:rPr>
              <a:t>、公安部信息安全等级评测师</a:t>
            </a:r>
            <a:endParaRPr lang="en-US" altLang="zh-CN" sz="1600" b="1" dirty="0">
              <a:latin typeface="宋体" charset="-122"/>
              <a:ea typeface="华文细黑" pitchFamily="2" charset="-122"/>
            </a:endParaRPr>
          </a:p>
          <a:p>
            <a:pPr lvl="1">
              <a:lnSpc>
                <a:spcPct val="200000"/>
              </a:lnSpc>
              <a:buClr>
                <a:srgbClr val="FF0000"/>
              </a:buClr>
            </a:pPr>
            <a:r>
              <a:rPr lang="en-US" altLang="zh-CN" sz="1600" b="1" dirty="0">
                <a:latin typeface="宋体" charset="-122"/>
                <a:ea typeface="华文细黑" pitchFamily="2" charset="-122"/>
              </a:rPr>
              <a:t>	       2</a:t>
            </a:r>
            <a:r>
              <a:rPr lang="zh-CN" altLang="en-US" sz="1600" b="1" dirty="0">
                <a:latin typeface="宋体" charset="-122"/>
                <a:ea typeface="华文细黑" pitchFamily="2" charset="-122"/>
              </a:rPr>
              <a:t>、信息安全评测师（软考）</a:t>
            </a:r>
            <a:endParaRPr lang="en-US" altLang="zh-CN" sz="1600" b="1" dirty="0">
              <a:latin typeface="宋体" charset="-122"/>
              <a:ea typeface="华文细黑" pitchFamily="2" charset="-122"/>
            </a:endParaRPr>
          </a:p>
          <a:p>
            <a:pPr lvl="1">
              <a:lnSpc>
                <a:spcPct val="200000"/>
              </a:lnSpc>
              <a:buClr>
                <a:srgbClr val="FF0000"/>
              </a:buClr>
            </a:pPr>
            <a:r>
              <a:rPr kumimoji="0" lang="en-US" altLang="zh-CN" sz="1600" b="1" dirty="0">
                <a:latin typeface="宋体" charset="-122"/>
                <a:ea typeface="华文细黑" pitchFamily="2" charset="-122"/>
              </a:rPr>
              <a:t>	</a:t>
            </a:r>
            <a:r>
              <a:rPr lang="en-US" altLang="zh-CN" sz="1600" b="1" dirty="0">
                <a:latin typeface="宋体" charset="-122"/>
                <a:ea typeface="华文细黑" pitchFamily="2" charset="-122"/>
              </a:rPr>
              <a:t>       3</a:t>
            </a:r>
            <a:r>
              <a:rPr lang="zh-CN" altLang="en-US" sz="1600" b="1" dirty="0">
                <a:latin typeface="宋体" charset="-122"/>
                <a:ea typeface="华文细黑" pitchFamily="2" charset="-122"/>
              </a:rPr>
              <a:t>、浪潮集团高级测试工程师认证</a:t>
            </a:r>
            <a:endParaRPr lang="en-US" altLang="zh-CN" sz="1600" b="1" dirty="0">
              <a:latin typeface="宋体" charset="-122"/>
              <a:ea typeface="华文细黑" pitchFamily="2" charset="-122"/>
            </a:endParaRPr>
          </a:p>
          <a:p>
            <a:pPr lvl="1">
              <a:lnSpc>
                <a:spcPct val="200000"/>
              </a:lnSpc>
              <a:buClr>
                <a:srgbClr val="FF0000"/>
              </a:buClr>
            </a:pPr>
            <a:r>
              <a:rPr lang="en-US" altLang="zh-CN" sz="1600" b="1" dirty="0">
                <a:latin typeface="宋体" charset="-122"/>
                <a:ea typeface="华文细黑" pitchFamily="2" charset="-122"/>
              </a:rPr>
              <a:t>	       4</a:t>
            </a:r>
            <a:r>
              <a:rPr lang="zh-CN" altLang="en-US" sz="1600" b="1" dirty="0">
                <a:latin typeface="宋体" charset="-122"/>
                <a:ea typeface="华文细黑" pitchFamily="2" charset="-122"/>
              </a:rPr>
              <a:t>、惠普测试工程师认证</a:t>
            </a: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p:txBody>
      </p:sp>
    </p:spTree>
    <p:extLst>
      <p:ext uri="{BB962C8B-B14F-4D97-AF65-F5344CB8AC3E}">
        <p14:creationId xmlns:p14="http://schemas.microsoft.com/office/powerpoint/2010/main" val="31192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801631"/>
            <a:ext cx="5878286" cy="327782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itchFamily="34" charset="-122"/>
                <a:ea typeface="微软雅黑" pitchFamily="34" charset="-122"/>
              </a:defRPr>
            </a:lvl1pPr>
          </a:lstStyle>
          <a:p>
            <a:r>
              <a:rPr lang="en-US" altLang="zh-CN" sz="10350" dirty="0"/>
              <a:t>PART</a:t>
            </a:r>
          </a:p>
          <a:p>
            <a:r>
              <a:rPr lang="en-US" altLang="zh-CN" sz="10350" dirty="0"/>
              <a:t>THREE</a:t>
            </a:r>
          </a:p>
        </p:txBody>
      </p:sp>
      <p:sp>
        <p:nvSpPr>
          <p:cNvPr id="50" name="矩形 49"/>
          <p:cNvSpPr/>
          <p:nvPr/>
        </p:nvSpPr>
        <p:spPr>
          <a:xfrm>
            <a:off x="0"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p:cNvSpPr/>
          <p:nvPr/>
        </p:nvSpPr>
        <p:spPr>
          <a:xfrm>
            <a:off x="6731794" y="857250"/>
            <a:ext cx="24122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3665662" y="2522662"/>
            <a:ext cx="1812677" cy="1812677"/>
            <a:chOff x="4887549" y="1124584"/>
            <a:chExt cx="2416902" cy="2416902"/>
          </a:xfrm>
        </p:grpSpPr>
        <p:sp>
          <p:nvSpPr>
            <p:cNvPr id="47" name="文本框 46"/>
            <p:cNvSpPr txBox="1"/>
            <p:nvPr/>
          </p:nvSpPr>
          <p:spPr>
            <a:xfrm>
              <a:off x="4887549" y="1178873"/>
              <a:ext cx="2416902" cy="2339101"/>
            </a:xfrm>
            <a:prstGeom prst="rect">
              <a:avLst/>
            </a:prstGeom>
            <a:noFill/>
            <a:ln>
              <a:noFill/>
            </a:ln>
          </p:spPr>
          <p:txBody>
            <a:bodyPr wrap="square" rtlCol="0">
              <a:spAutoFit/>
            </a:bodyPr>
            <a:lstStyle/>
            <a:p>
              <a:pPr algn="ctr"/>
              <a:r>
                <a:rPr lang="zh-CN" altLang="en-US" sz="5400" b="1" dirty="0">
                  <a:solidFill>
                    <a:schemeClr val="accent1"/>
                  </a:solidFill>
                  <a:latin typeface="微软雅黑" pitchFamily="34" charset="-122"/>
                </a:rPr>
                <a:t>学习内容</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7641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par>
                                <p:cTn id="11" presetID="53" presetClass="entr" presetSubtype="16" fill="hold" nodeType="withEffect">
                                  <p:stCondLst>
                                    <p:cond delay="4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6" presetClass="emph" presetSubtype="0" autoRev="1" fill="hold" nodeType="withEffect">
                                  <p:stCondLst>
                                    <p:cond delay="800"/>
                                  </p:stCondLst>
                                  <p:childTnLst>
                                    <p:animScale>
                                      <p:cBhvr>
                                        <p:cTn id="17" dur="250" fill="hold"/>
                                        <p:tgtEl>
                                          <p:spTgt spid="3"/>
                                        </p:tgtEl>
                                      </p:cBhvr>
                                      <p:by x="115000" y="115000"/>
                                    </p:animScale>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strVal val="#ppt_w+.3"/>
                                          </p:val>
                                        </p:tav>
                                        <p:tav tm="100000">
                                          <p:val>
                                            <p:strVal val="#ppt_w"/>
                                          </p:val>
                                        </p:tav>
                                      </p:tavLst>
                                    </p:anim>
                                    <p:anim calcmode="lin" valueType="num">
                                      <p:cBhvr>
                                        <p:cTn id="21" dur="750" fill="hold"/>
                                        <p:tgtEl>
                                          <p:spTgt spid="9"/>
                                        </p:tgtEl>
                                        <p:attrNameLst>
                                          <p:attrName>ppt_h</p:attrName>
                                        </p:attrNameLst>
                                      </p:cBhvr>
                                      <p:tavLst>
                                        <p:tav tm="0">
                                          <p:val>
                                            <p:strVal val="#ppt_h"/>
                                          </p:val>
                                        </p:tav>
                                        <p:tav tm="100000">
                                          <p:val>
                                            <p:strVal val="#ppt_h"/>
                                          </p:val>
                                        </p:tav>
                                      </p:tavLst>
                                    </p:anim>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758A13-2163-4F30-9AA8-C39813B7686B}"/>
              </a:ext>
            </a:extLst>
          </p:cNvPr>
          <p:cNvSpPr>
            <a:spLocks noGrp="1" noChangeArrowheads="1"/>
          </p:cNvSpPr>
          <p:nvPr>
            <p:ph type="title"/>
          </p:nvPr>
        </p:nvSpPr>
        <p:spPr>
          <a:xfrm>
            <a:off x="457200" y="304800"/>
            <a:ext cx="8362950" cy="609600"/>
          </a:xfrm>
          <a:noFill/>
          <a:ln/>
        </p:spPr>
        <p:txBody>
          <a:bodyPr/>
          <a:lstStyle/>
          <a:p>
            <a:pPr algn="l"/>
            <a:r>
              <a:rPr lang="zh-CN" altLang="en-US" dirty="0"/>
              <a:t>三、学习内容</a:t>
            </a:r>
            <a:r>
              <a:rPr lang="en-US" altLang="zh-CN" dirty="0"/>
              <a:t>-</a:t>
            </a:r>
            <a:r>
              <a:rPr lang="zh-CN" altLang="en-US" dirty="0"/>
              <a:t>总览</a:t>
            </a:r>
          </a:p>
        </p:txBody>
      </p:sp>
      <p:sp>
        <p:nvSpPr>
          <p:cNvPr id="9" name="Rectangle 12">
            <a:extLst>
              <a:ext uri="{FF2B5EF4-FFF2-40B4-BE49-F238E27FC236}">
                <a16:creationId xmlns:a16="http://schemas.microsoft.com/office/drawing/2014/main" id="{C4047DB9-F674-4F71-A221-FB3CDB6F48A1}"/>
              </a:ext>
            </a:extLst>
          </p:cNvPr>
          <p:cNvSpPr>
            <a:spLocks noChangeArrowheads="1"/>
          </p:cNvSpPr>
          <p:nvPr/>
        </p:nvSpPr>
        <p:spPr bwMode="auto">
          <a:xfrm>
            <a:off x="503998" y="1268760"/>
            <a:ext cx="7848600" cy="3960813"/>
          </a:xfrm>
          <a:prstGeom prst="rect">
            <a:avLst/>
          </a:prstGeom>
          <a:solidFill>
            <a:srgbClr val="FFFFFF"/>
          </a:solidFill>
          <a:ln w="9525" algn="ctr">
            <a:noFill/>
            <a:miter lim="800000"/>
            <a:headEnd/>
            <a:tailEnd/>
          </a:ln>
          <a:effectLst/>
        </p:spPr>
        <p:txBody>
          <a:bodyPr/>
          <a:lstStyle/>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a:p>
            <a:pPr marL="342900" indent="-342900">
              <a:lnSpc>
                <a:spcPct val="130000"/>
              </a:lnSpc>
              <a:buClr>
                <a:srgbClr val="FF0000"/>
              </a:buClr>
              <a:buFont typeface="Wingdings" pitchFamily="2" charset="2"/>
              <a:buNone/>
            </a:pPr>
            <a:endParaRPr kumimoji="0" lang="en-US" altLang="zh-CN" sz="1600" b="1" dirty="0">
              <a:latin typeface="宋体" charset="-122"/>
              <a:ea typeface="华文细黑" pitchFamily="2" charset="-122"/>
            </a:endParaRPr>
          </a:p>
        </p:txBody>
      </p:sp>
      <p:pic>
        <p:nvPicPr>
          <p:cNvPr id="2" name="图片 1">
            <a:extLst>
              <a:ext uri="{FF2B5EF4-FFF2-40B4-BE49-F238E27FC236}">
                <a16:creationId xmlns:a16="http://schemas.microsoft.com/office/drawing/2014/main" id="{E8D37C55-E985-4EEE-ACCD-13D3A9D20213}"/>
              </a:ext>
            </a:extLst>
          </p:cNvPr>
          <p:cNvPicPr>
            <a:picLocks noChangeAspect="1"/>
          </p:cNvPicPr>
          <p:nvPr/>
        </p:nvPicPr>
        <p:blipFill>
          <a:blip r:embed="rId3"/>
          <a:stretch>
            <a:fillRect/>
          </a:stretch>
        </p:blipFill>
        <p:spPr>
          <a:xfrm>
            <a:off x="107504" y="780512"/>
            <a:ext cx="8579296" cy="5672730"/>
          </a:xfrm>
          <a:prstGeom prst="rect">
            <a:avLst/>
          </a:prstGeom>
        </p:spPr>
      </p:pic>
    </p:spTree>
    <p:extLst>
      <p:ext uri="{BB962C8B-B14F-4D97-AF65-F5344CB8AC3E}">
        <p14:creationId xmlns:p14="http://schemas.microsoft.com/office/powerpoint/2010/main" val="639089458"/>
      </p:ext>
    </p:extLst>
  </p:cSld>
  <p:clrMapOvr>
    <a:masterClrMapping/>
  </p:clrMapOvr>
</p:sld>
</file>

<file path=ppt/theme/theme1.xml><?xml version="1.0" encoding="utf-8"?>
<a:theme xmlns:a="http://schemas.openxmlformats.org/drawingml/2006/main" name="【PPT模板】平时交流-彩色版（适用于投影）">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Autofit/>
      </a:bodyPr>
      <a:lstStyle>
        <a:defPPr marL="342900" marR="0" indent="-342900" algn="l" defTabSz="914400" rtl="0" eaLnBrk="1" fontAlgn="auto" latinLnBrk="0" hangingPunct="1">
          <a:lnSpc>
            <a:spcPct val="100000"/>
          </a:lnSpc>
          <a:spcBef>
            <a:spcPct val="20000"/>
          </a:spcBef>
          <a:spcAft>
            <a:spcPts val="0"/>
          </a:spcAft>
          <a:buClrTx/>
          <a:buSzTx/>
          <a:tabLst/>
          <a:defRPr kumimoji="0" sz="3600" b="0" i="0" u="none" strike="noStrike" kern="1200" cap="none" spc="0" normalizeH="0" baseline="0" noProof="0" dirty="0" smtClean="0">
            <a:ln>
              <a:noFill/>
            </a:ln>
            <a:solidFill>
              <a:srgbClr val="C00000"/>
            </a:solidFill>
            <a:effectLst/>
            <a:uLnTx/>
            <a:uFillTx/>
            <a:latin typeface="微软雅黑" pitchFamily="34" charset="-122"/>
            <a:ea typeface="微软雅黑" pitchFamily="34" charset="-122"/>
          </a:defRPr>
        </a:defP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【PPT模板】平时交流-彩色版（适用于投影）</Template>
  <TotalTime>3175</TotalTime>
  <Words>2119</Words>
  <Application>Microsoft Office PowerPoint</Application>
  <PresentationFormat>全屏显示(4:3)</PresentationFormat>
  <Paragraphs>381</Paragraphs>
  <Slides>34</Slides>
  <Notes>28</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34</vt:i4>
      </vt:variant>
    </vt:vector>
  </HeadingPairs>
  <TitlesOfParts>
    <vt:vector size="50" baseType="lpstr">
      <vt:lpstr>Arial Unicode MS</vt:lpstr>
      <vt:lpstr>SFMono-Regular</vt:lpstr>
      <vt:lpstr>黑体</vt:lpstr>
      <vt:lpstr>华文细黑</vt:lpstr>
      <vt:lpstr>华文中宋</vt:lpstr>
      <vt:lpstr>宋体</vt:lpstr>
      <vt:lpstr>Microsoft YaHei</vt:lpstr>
      <vt:lpstr>Microsoft YaHei</vt:lpstr>
      <vt:lpstr>Arial</vt:lpstr>
      <vt:lpstr>Arial Black</vt:lpstr>
      <vt:lpstr>Calibri</vt:lpstr>
      <vt:lpstr>Rockwell</vt:lpstr>
      <vt:lpstr>Times New Roman</vt:lpstr>
      <vt:lpstr>Wingdings</vt:lpstr>
      <vt:lpstr>【PPT模板】平时交流-彩色版（适用于投影）</vt:lpstr>
      <vt:lpstr>1_Office 主题</vt:lpstr>
      <vt:lpstr>新员工上岗答辩</vt:lpstr>
      <vt:lpstr>PowerPoint 演示文稿</vt:lpstr>
      <vt:lpstr>PowerPoint 演示文稿</vt:lpstr>
      <vt:lpstr>一、个人信息介绍</vt:lpstr>
      <vt:lpstr>PowerPoint 演示文稿</vt:lpstr>
      <vt:lpstr>二、个人专长与技能介绍</vt:lpstr>
      <vt:lpstr>二、个人专长与技能介绍</vt:lpstr>
      <vt:lpstr>PowerPoint 演示文稿</vt:lpstr>
      <vt:lpstr>三、学习内容-总览</vt:lpstr>
      <vt:lpstr>三、学习内容-OpenVas漏洞扫描搭建</vt:lpstr>
      <vt:lpstr>三、学习内容-OpenVas漏洞扫描搭建</vt:lpstr>
      <vt:lpstr>三、学习内容-OpenVas漏洞扫描搭建</vt:lpstr>
      <vt:lpstr>三、学习内容-网络爬虫</vt:lpstr>
      <vt:lpstr>三、学习内容-网络爬虫</vt:lpstr>
      <vt:lpstr>三、学习内容-网络爬虫</vt:lpstr>
      <vt:lpstr>三、学习内容-知识总结及输出</vt:lpstr>
      <vt:lpstr>PowerPoint 演示文稿</vt:lpstr>
      <vt:lpstr>四、工作内容-总览</vt:lpstr>
      <vt:lpstr>四、工作内容—1、安全工作</vt:lpstr>
      <vt:lpstr>四、工作内容—1、安全工作</vt:lpstr>
      <vt:lpstr>四、工作内容—2、开源组件跟踪</vt:lpstr>
      <vt:lpstr>四、工作内容—2、开源组件跟踪</vt:lpstr>
      <vt:lpstr>四、工作内容—2、开源组件跟踪</vt:lpstr>
      <vt:lpstr>四、工作内容—2、开源组件跟踪</vt:lpstr>
      <vt:lpstr>四、工作内容—3、前端产品爬虫</vt:lpstr>
      <vt:lpstr>四、工作内容—3、前端产品爬虫</vt:lpstr>
      <vt:lpstr>四、工作内容—3、前端产品爬虫</vt:lpstr>
      <vt:lpstr>四、工作内容—3、前端产品爬虫</vt:lpstr>
      <vt:lpstr>四、工作内容—3、前端产品爬虫</vt:lpstr>
      <vt:lpstr>四、工作内容—3、前端产品爬虫</vt:lpstr>
      <vt:lpstr>四、工作内容—3、前端产品爬虫</vt:lpstr>
      <vt:lpstr>PowerPoint 演示文稿</vt:lpstr>
      <vt:lpstr>五、工作体会</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新员工转正答辩</dc:title>
  <dc:creator>y00190</dc:creator>
  <cp:lastModifiedBy>Zhaoxuepeng</cp:lastModifiedBy>
  <cp:revision>93</cp:revision>
  <dcterms:created xsi:type="dcterms:W3CDTF">2012-02-16T05:56:05Z</dcterms:created>
  <dcterms:modified xsi:type="dcterms:W3CDTF">2017-12-28T13:06:01Z</dcterms:modified>
</cp:coreProperties>
</file>